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8" r:id="rId1"/>
  </p:sldMasterIdLst>
  <p:notesMasterIdLst>
    <p:notesMasterId r:id="rId25"/>
  </p:notesMasterIdLst>
  <p:sldIdLst>
    <p:sldId id="256" r:id="rId2"/>
    <p:sldId id="257" r:id="rId3"/>
    <p:sldId id="258" r:id="rId4"/>
    <p:sldId id="260" r:id="rId5"/>
    <p:sldId id="261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9" r:id="rId14"/>
    <p:sldId id="281" r:id="rId15"/>
    <p:sldId id="282" r:id="rId16"/>
    <p:sldId id="283" r:id="rId17"/>
    <p:sldId id="284" r:id="rId18"/>
    <p:sldId id="268" r:id="rId19"/>
    <p:sldId id="285" r:id="rId20"/>
    <p:sldId id="286" r:id="rId21"/>
    <p:sldId id="287" r:id="rId22"/>
    <p:sldId id="288" r:id="rId23"/>
    <p:sldId id="27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76A73-4D6A-4250-B4C7-CFA0E78B485E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282CD-EA66-4FF0-BB83-838AD854D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860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282CD-EA66-4FF0-BB83-838AD854DA0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2179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282CD-EA66-4FF0-BB83-838AD854DA02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7563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282CD-EA66-4FF0-BB83-838AD854DA0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319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20688"/>
            <a:ext cx="8496944" cy="540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Отчет главы Чернопенского сельского поселения Костромского муниципального района Костромской области Зубовой Е.Н</a:t>
            </a:r>
            <a:r>
              <a:rPr lang="ru-RU" b="1" dirty="0" smtClean="0"/>
              <a:t>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за 2023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93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208912" cy="5544616"/>
          </a:xfrm>
        </p:spPr>
        <p:txBody>
          <a:bodyPr/>
          <a:lstStyle/>
          <a:p>
            <a:pPr marL="45720" indent="0">
              <a:buNone/>
            </a:pPr>
            <a:r>
              <a:rPr lang="ru-RU" b="1" dirty="0" smtClean="0">
                <a:solidFill>
                  <a:srgbClr val="00B0F0"/>
                </a:solidFill>
              </a:rPr>
              <a:t>Программа «Переселение граждан из аварийного жилищного фонда»</a:t>
            </a:r>
            <a:endParaRPr lang="ru-RU" b="1" dirty="0">
              <a:solidFill>
                <a:srgbClr val="00B0F0"/>
              </a:solidFill>
            </a:endParaRPr>
          </a:p>
          <a:p>
            <a:pPr marL="45720" indent="0">
              <a:buNone/>
            </a:pPr>
            <a:endParaRPr lang="ru-RU" dirty="0" smtClean="0"/>
          </a:p>
          <a:p>
            <a:pPr marL="45720" indent="0" algn="just">
              <a:buNone/>
            </a:pPr>
            <a:r>
              <a:rPr lang="ru-RU" dirty="0"/>
              <a:t>В 2023 году Администрация вновь приняла участие в </a:t>
            </a:r>
            <a:r>
              <a:rPr lang="ru-RU" dirty="0" smtClean="0"/>
              <a:t>программе «Переселение граждан из аварийного жилищного фонда», была включена </a:t>
            </a:r>
            <a:r>
              <a:rPr lang="ru-RU" dirty="0"/>
              <a:t>в программу и </a:t>
            </a:r>
            <a:r>
              <a:rPr lang="ru-RU" dirty="0" smtClean="0"/>
              <a:t>получила </a:t>
            </a:r>
            <a:r>
              <a:rPr lang="ru-RU" dirty="0" err="1"/>
              <a:t>софинансирование</a:t>
            </a:r>
            <a:r>
              <a:rPr lang="ru-RU" dirty="0"/>
              <a:t> для приобретения жилья</a:t>
            </a:r>
            <a:r>
              <a:rPr lang="ru-RU" dirty="0" smtClean="0"/>
              <a:t>. </a:t>
            </a:r>
          </a:p>
          <a:p>
            <a:pPr marL="45720" indent="0" algn="just">
              <a:buNone/>
            </a:pPr>
            <a:r>
              <a:rPr lang="ru-RU" dirty="0" smtClean="0"/>
              <a:t>Общая </a:t>
            </a:r>
            <a:r>
              <a:rPr lang="ru-RU" dirty="0"/>
              <a:t>сумма программы </a:t>
            </a:r>
            <a:r>
              <a:rPr lang="ru-RU" dirty="0" smtClean="0"/>
              <a:t>составила - 12 </a:t>
            </a:r>
            <a:r>
              <a:rPr lang="ru-RU" dirty="0"/>
              <a:t>888 653 </a:t>
            </a:r>
            <a:r>
              <a:rPr lang="ru-RU" dirty="0" smtClean="0"/>
              <a:t>руб. </a:t>
            </a:r>
            <a:r>
              <a:rPr lang="ru-RU" dirty="0"/>
              <a:t>53 коп</a:t>
            </a:r>
            <a:r>
              <a:rPr lang="ru-RU" dirty="0" smtClean="0"/>
              <a:t>.,      из них: </a:t>
            </a:r>
          </a:p>
          <a:p>
            <a:pPr algn="just"/>
            <a:r>
              <a:rPr lang="ru-RU" dirty="0" smtClean="0"/>
              <a:t>12 </a:t>
            </a:r>
            <a:r>
              <a:rPr lang="ru-RU" dirty="0"/>
              <a:t>632 168 </a:t>
            </a:r>
            <a:r>
              <a:rPr lang="ru-RU" dirty="0" smtClean="0"/>
              <a:t>руб. - средства </a:t>
            </a:r>
            <a:r>
              <a:rPr lang="ru-RU" dirty="0"/>
              <a:t>Федерального </a:t>
            </a:r>
            <a:r>
              <a:rPr lang="ru-RU" dirty="0" smtClean="0"/>
              <a:t>бюджета,           </a:t>
            </a:r>
          </a:p>
          <a:p>
            <a:pPr algn="just"/>
            <a:r>
              <a:rPr lang="ru-RU" dirty="0" smtClean="0"/>
              <a:t>127 </a:t>
            </a:r>
            <a:r>
              <a:rPr lang="ru-RU" dirty="0"/>
              <a:t>598 </a:t>
            </a:r>
            <a:r>
              <a:rPr lang="ru-RU" dirty="0" smtClean="0"/>
              <a:t>руб. - </a:t>
            </a:r>
            <a:r>
              <a:rPr lang="ru-RU" dirty="0"/>
              <a:t>средства областного </a:t>
            </a:r>
            <a:r>
              <a:rPr lang="ru-RU" dirty="0" smtClean="0"/>
              <a:t>бюджета,</a:t>
            </a:r>
            <a:endParaRPr lang="ru-RU" dirty="0"/>
          </a:p>
          <a:p>
            <a:pPr algn="just"/>
            <a:r>
              <a:rPr lang="ru-RU" dirty="0"/>
              <a:t>128 </a:t>
            </a:r>
            <a:r>
              <a:rPr lang="ru-RU" dirty="0" smtClean="0"/>
              <a:t>886 руб. </a:t>
            </a:r>
            <a:r>
              <a:rPr lang="ru-RU" dirty="0"/>
              <a:t>53 </a:t>
            </a:r>
            <a:r>
              <a:rPr lang="ru-RU" dirty="0" smtClean="0"/>
              <a:t>коп. - </a:t>
            </a:r>
            <a:r>
              <a:rPr lang="ru-RU" dirty="0"/>
              <a:t>средства местного </a:t>
            </a:r>
            <a:r>
              <a:rPr lang="ru-RU" dirty="0" smtClean="0"/>
              <a:t>бюджета (бюджет </a:t>
            </a:r>
            <a:r>
              <a:rPr lang="ru-RU" dirty="0"/>
              <a:t>поселения</a:t>
            </a:r>
            <a:r>
              <a:rPr lang="ru-RU" dirty="0" smtClean="0"/>
              <a:t>).</a:t>
            </a:r>
            <a:endParaRPr lang="ru-RU" dirty="0"/>
          </a:p>
          <a:p>
            <a:pPr marL="45720" indent="0" algn="just">
              <a:buNone/>
            </a:pPr>
            <a:endParaRPr lang="ru-RU" dirty="0" smtClean="0"/>
          </a:p>
          <a:p>
            <a:pPr marL="45720" indent="0" algn="just">
              <a:buNone/>
            </a:pPr>
            <a:r>
              <a:rPr lang="ru-RU" dirty="0" smtClean="0"/>
              <a:t>На проведение </a:t>
            </a:r>
            <a:r>
              <a:rPr lang="ru-RU" dirty="0"/>
              <a:t>аукционов для приобретения жилья  бюджет поселения израсходовал  103 000 </a:t>
            </a:r>
            <a:r>
              <a:rPr lang="ru-RU" dirty="0" smtClean="0"/>
              <a:t>руб.</a:t>
            </a:r>
            <a:endParaRPr lang="ru-RU" dirty="0"/>
          </a:p>
          <a:p>
            <a:pPr marL="45720" indent="0" algn="just">
              <a:buNone/>
            </a:pPr>
            <a:endParaRPr lang="ru-RU" dirty="0"/>
          </a:p>
          <a:p>
            <a:pPr marL="4572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0086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7776864" cy="1512168"/>
          </a:xfrm>
        </p:spPr>
        <p:txBody>
          <a:bodyPr/>
          <a:lstStyle/>
          <a:p>
            <a:pPr marL="45720" indent="0" algn="just">
              <a:buNone/>
            </a:pPr>
            <a:r>
              <a:rPr lang="ru-RU" dirty="0"/>
              <a:t>Приобретено 8 </a:t>
            </a:r>
            <a:r>
              <a:rPr lang="ru-RU" dirty="0" smtClean="0"/>
              <a:t>квартир. </a:t>
            </a:r>
            <a:r>
              <a:rPr lang="ru-RU" dirty="0"/>
              <a:t>И</a:t>
            </a:r>
            <a:r>
              <a:rPr lang="ru-RU" dirty="0" smtClean="0"/>
              <a:t>з </a:t>
            </a:r>
            <a:r>
              <a:rPr lang="ru-RU" dirty="0"/>
              <a:t>них 2 квартиры в г. </a:t>
            </a:r>
            <a:r>
              <a:rPr lang="ru-RU" dirty="0" smtClean="0"/>
              <a:t>Нерехта и          6 </a:t>
            </a:r>
            <a:r>
              <a:rPr lang="ru-RU" dirty="0"/>
              <a:t>квартир в п. Сухоногово. </a:t>
            </a:r>
          </a:p>
          <a:p>
            <a:pPr marL="45720" indent="0" algn="just">
              <a:buNone/>
            </a:pPr>
            <a:r>
              <a:rPr lang="ru-RU" dirty="0"/>
              <a:t>Расселено из аварийного жилья 21 человек.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0" y="1772816"/>
            <a:ext cx="2808312" cy="37444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772816"/>
            <a:ext cx="2890323" cy="38537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732" y="2417014"/>
            <a:ext cx="3075806" cy="410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34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896" cy="4248472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b="1" dirty="0"/>
              <a:t>Содержание автомобильных дорог местного </a:t>
            </a:r>
            <a:r>
              <a:rPr lang="ru-RU" b="1" dirty="0" smtClean="0"/>
              <a:t>значения:</a:t>
            </a:r>
          </a:p>
          <a:p>
            <a:pPr algn="just"/>
            <a:r>
              <a:rPr lang="ru-RU" dirty="0" smtClean="0"/>
              <a:t>расчистка </a:t>
            </a:r>
            <a:r>
              <a:rPr lang="ru-RU" dirty="0"/>
              <a:t>от снега  </a:t>
            </a:r>
            <a:r>
              <a:rPr lang="ru-RU" dirty="0" smtClean="0"/>
              <a:t>- 778 </a:t>
            </a:r>
            <a:r>
              <a:rPr lang="ru-RU" dirty="0"/>
              <a:t>300 </a:t>
            </a:r>
            <a:r>
              <a:rPr lang="ru-RU" dirty="0" smtClean="0"/>
              <a:t>руб. (24 </a:t>
            </a:r>
            <a:r>
              <a:rPr lang="ru-RU" dirty="0"/>
              <a:t>населенных пункта</a:t>
            </a:r>
            <a:r>
              <a:rPr lang="ru-RU" dirty="0" smtClean="0"/>
              <a:t>), </a:t>
            </a:r>
          </a:p>
          <a:p>
            <a:pPr algn="just"/>
            <a:r>
              <a:rPr lang="ru-RU" dirty="0" smtClean="0"/>
              <a:t>текущий ремонт - </a:t>
            </a:r>
            <a:r>
              <a:rPr lang="ru-RU" dirty="0"/>
              <a:t>ямочный ремонт асфальтобетонного покрытия дорог п. Сухоногово литыми смесями, укрепление основания щебнем  с</a:t>
            </a:r>
            <a:r>
              <a:rPr lang="ru-RU" dirty="0" smtClean="0"/>
              <a:t>. </a:t>
            </a:r>
            <a:r>
              <a:rPr lang="ru-RU" dirty="0" err="1" smtClean="0"/>
              <a:t>Чернопенье</a:t>
            </a:r>
            <a:r>
              <a:rPr lang="ru-RU" dirty="0" smtClean="0"/>
              <a:t>) – 161 470 руб. </a:t>
            </a:r>
          </a:p>
          <a:p>
            <a:pPr marL="45720" indent="0" algn="just">
              <a:buNone/>
            </a:pPr>
            <a:r>
              <a:rPr lang="ru-RU" dirty="0" smtClean="0"/>
              <a:t>Всего </a:t>
            </a:r>
            <a:r>
              <a:rPr lang="ru-RU" dirty="0"/>
              <a:t>на содержание дорого местного значения </a:t>
            </a:r>
            <a:r>
              <a:rPr lang="ru-RU" dirty="0" smtClean="0"/>
              <a:t>израсходовано - 939 </a:t>
            </a:r>
            <a:r>
              <a:rPr lang="ru-RU" dirty="0"/>
              <a:t>770 </a:t>
            </a:r>
            <a:r>
              <a:rPr lang="ru-RU" dirty="0" smtClean="0"/>
              <a:t>руб.</a:t>
            </a:r>
            <a:endParaRPr lang="ru-RU" dirty="0"/>
          </a:p>
          <a:p>
            <a:pPr marL="45720" indent="0" algn="just">
              <a:buNone/>
            </a:pPr>
            <a:endParaRPr lang="ru-RU" b="1" dirty="0" smtClean="0"/>
          </a:p>
          <a:p>
            <a:pPr marL="45720" indent="0" algn="just">
              <a:buNone/>
            </a:pPr>
            <a:r>
              <a:rPr lang="ru-RU" b="1" dirty="0" smtClean="0"/>
              <a:t>Содержание </a:t>
            </a:r>
            <a:r>
              <a:rPr lang="ru-RU" b="1" dirty="0"/>
              <a:t>автомобильных дорог районного значения -</a:t>
            </a:r>
            <a:r>
              <a:rPr lang="ru-RU" dirty="0"/>
              <a:t> расчистка от снега  676 000 </a:t>
            </a:r>
            <a:r>
              <a:rPr lang="ru-RU" dirty="0" smtClean="0"/>
              <a:t>руб.</a:t>
            </a:r>
            <a:endParaRPr lang="ru-RU" dirty="0"/>
          </a:p>
          <a:p>
            <a:pPr marL="45720" indent="0" algn="just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4411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7842" y="105247"/>
            <a:ext cx="7790581" cy="1368152"/>
          </a:xfrm>
        </p:spPr>
        <p:txBody>
          <a:bodyPr/>
          <a:lstStyle/>
          <a:p>
            <a:pPr marL="45720" indent="0" algn="just">
              <a:buNone/>
            </a:pPr>
            <a:r>
              <a:rPr lang="ru-RU" sz="1500" b="1" dirty="0"/>
              <a:t>Администрация Костромского </a:t>
            </a:r>
            <a:r>
              <a:rPr lang="ru-RU" sz="1500" b="1" dirty="0" smtClean="0"/>
              <a:t>муниципального района</a:t>
            </a:r>
            <a:r>
              <a:rPr lang="ru-RU" sz="1500" dirty="0" smtClean="0"/>
              <a:t> </a:t>
            </a:r>
            <a:r>
              <a:rPr lang="ru-RU" sz="1500" dirty="0"/>
              <a:t>в 2023 году проводила работы по ремонту дорог:</a:t>
            </a:r>
          </a:p>
          <a:p>
            <a:pPr algn="just"/>
            <a:r>
              <a:rPr lang="ru-RU" sz="1500" dirty="0"/>
              <a:t>Подъезд к с. </a:t>
            </a:r>
            <a:r>
              <a:rPr lang="ru-RU" sz="1500" dirty="0" err="1"/>
              <a:t>Чернопенье</a:t>
            </a:r>
            <a:r>
              <a:rPr lang="ru-RU" sz="1500" dirty="0"/>
              <a:t> - ремонт асфальтобетонного покрытия, сумма затрат - </a:t>
            </a:r>
            <a:r>
              <a:rPr lang="ru-RU" sz="1500" dirty="0" smtClean="0"/>
              <a:t>          2 </a:t>
            </a:r>
            <a:r>
              <a:rPr lang="ru-RU" sz="1500" dirty="0"/>
              <a:t>999 552 ,01 руб. - 351 </a:t>
            </a:r>
            <a:r>
              <a:rPr lang="ru-RU" sz="1500" dirty="0" err="1"/>
              <a:t>м.п</a:t>
            </a:r>
            <a:r>
              <a:rPr lang="ru-RU" sz="1500" dirty="0" smtClean="0"/>
              <a:t>.</a:t>
            </a:r>
          </a:p>
          <a:p>
            <a:pPr marL="45720" indent="0" algn="just">
              <a:buNone/>
            </a:pPr>
            <a:r>
              <a:rPr lang="ru-RU" sz="1500" dirty="0" smtClean="0">
                <a:solidFill>
                  <a:srgbClr val="00B0F0"/>
                </a:solidFill>
              </a:rPr>
              <a:t>                               </a:t>
            </a:r>
            <a:r>
              <a:rPr lang="ru-RU" sz="1500" b="1" dirty="0" smtClean="0">
                <a:solidFill>
                  <a:srgbClr val="00B0F0"/>
                </a:solidFill>
              </a:rPr>
              <a:t>ДО:                                                                   ПОСЛЕ:</a:t>
            </a:r>
          </a:p>
          <a:p>
            <a:pPr marL="45720" indent="0" algn="just">
              <a:buNone/>
            </a:pPr>
            <a:endParaRPr lang="ru-RU" sz="1500" dirty="0"/>
          </a:p>
          <a:p>
            <a:pPr algn="just"/>
            <a:endParaRPr lang="ru-RU" sz="1500" dirty="0" smtClean="0"/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5876" y="3654076"/>
            <a:ext cx="78488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500" dirty="0"/>
              <a:t>Подъезд к д. </a:t>
            </a:r>
            <a:r>
              <a:rPr lang="ru-RU" sz="1500" dirty="0" err="1"/>
              <a:t>Погорелка</a:t>
            </a:r>
            <a:r>
              <a:rPr lang="ru-RU" sz="1500" dirty="0"/>
              <a:t> – обустройство новой дороги в </a:t>
            </a:r>
            <a:r>
              <a:rPr lang="ru-RU" sz="1500" dirty="0" smtClean="0"/>
              <a:t>щебеночно-грунтовом </a:t>
            </a:r>
            <a:r>
              <a:rPr lang="ru-RU" sz="1500" dirty="0"/>
              <a:t>исполнении, сумма затрат - 1 009 233,84 руб. – 130 м</a:t>
            </a:r>
          </a:p>
          <a:p>
            <a:r>
              <a:rPr lang="ru-RU" sz="1500" b="1" dirty="0" smtClean="0"/>
              <a:t>                           </a:t>
            </a:r>
            <a:r>
              <a:rPr lang="ru-RU" sz="1500" b="1" dirty="0" smtClean="0">
                <a:solidFill>
                  <a:srgbClr val="00B0F0"/>
                </a:solidFill>
              </a:rPr>
              <a:t>   ДО:                                                                     ПОСЛЕ:</a:t>
            </a:r>
            <a:endParaRPr lang="ru-RU" sz="1500" b="1" dirty="0">
              <a:solidFill>
                <a:srgbClr val="00B0F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73" y="1412776"/>
            <a:ext cx="3181095" cy="22621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304" y="1412776"/>
            <a:ext cx="3181095" cy="22621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60" y="4401976"/>
            <a:ext cx="3162392" cy="24087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549" y="4401976"/>
            <a:ext cx="3157850" cy="240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2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7992888" cy="5256584"/>
          </a:xfrm>
        </p:spPr>
        <p:txBody>
          <a:bodyPr/>
          <a:lstStyle/>
          <a:p>
            <a:pPr marL="45720" indent="0" algn="just">
              <a:buNone/>
            </a:pPr>
            <a:r>
              <a:rPr lang="ru-RU" b="1" dirty="0" smtClean="0">
                <a:solidFill>
                  <a:srgbClr val="00B0F0"/>
                </a:solidFill>
              </a:rPr>
              <a:t>Местные инициативы – программа энергосбережения</a:t>
            </a:r>
            <a:endParaRPr lang="ru-RU" dirty="0">
              <a:solidFill>
                <a:srgbClr val="00B0F0"/>
              </a:solidFill>
            </a:endParaRPr>
          </a:p>
          <a:p>
            <a:pPr marL="45720" indent="0" algn="just">
              <a:buNone/>
            </a:pPr>
            <a:endParaRPr lang="ru-RU" dirty="0" smtClean="0"/>
          </a:p>
          <a:p>
            <a:pPr marL="45720" indent="0" algn="just">
              <a:buNone/>
            </a:pPr>
            <a:r>
              <a:rPr lang="ru-RU" b="1" dirty="0" smtClean="0"/>
              <a:t>Организация  </a:t>
            </a:r>
            <a:r>
              <a:rPr lang="ru-RU" b="1" dirty="0"/>
              <a:t>линии уличного освещения д. </a:t>
            </a:r>
            <a:r>
              <a:rPr lang="ru-RU" b="1" dirty="0" err="1" smtClean="0"/>
              <a:t>Авдитьино</a:t>
            </a:r>
            <a:r>
              <a:rPr lang="ru-RU" dirty="0"/>
              <a:t>.</a:t>
            </a:r>
            <a:endParaRPr lang="ru-RU" dirty="0" smtClean="0"/>
          </a:p>
          <a:p>
            <a:pPr marL="45720" indent="0" algn="just">
              <a:buNone/>
            </a:pPr>
            <a:endParaRPr lang="ru-RU" dirty="0" smtClean="0"/>
          </a:p>
          <a:p>
            <a:pPr algn="just"/>
            <a:r>
              <a:rPr lang="ru-RU" dirty="0" smtClean="0"/>
              <a:t>Затрачено </a:t>
            </a:r>
            <a:r>
              <a:rPr lang="ru-RU" dirty="0"/>
              <a:t>на выполнение работ </a:t>
            </a:r>
            <a:r>
              <a:rPr lang="ru-RU" dirty="0" smtClean="0"/>
              <a:t>(технологическое </a:t>
            </a:r>
            <a:r>
              <a:rPr lang="ru-RU" dirty="0"/>
              <a:t>присоединение, таймер времени </a:t>
            </a:r>
            <a:r>
              <a:rPr lang="ru-RU" dirty="0" smtClean="0"/>
              <a:t>и </a:t>
            </a:r>
            <a:r>
              <a:rPr lang="ru-RU" dirty="0"/>
              <a:t>монтаж линии уличного освещения</a:t>
            </a:r>
            <a:r>
              <a:rPr lang="ru-RU" dirty="0" smtClean="0"/>
              <a:t>) - </a:t>
            </a:r>
            <a:r>
              <a:rPr lang="ru-RU" dirty="0"/>
              <a:t>250 000  </a:t>
            </a:r>
            <a:r>
              <a:rPr lang="ru-RU" dirty="0" smtClean="0"/>
              <a:t>руб.</a:t>
            </a:r>
          </a:p>
          <a:p>
            <a:pPr algn="just"/>
            <a:r>
              <a:rPr lang="ru-RU" dirty="0" err="1" smtClean="0"/>
              <a:t>Софинансирование</a:t>
            </a:r>
            <a:r>
              <a:rPr lang="ru-RU" dirty="0" smtClean="0"/>
              <a:t> жителей - </a:t>
            </a:r>
            <a:r>
              <a:rPr lang="ru-RU" dirty="0"/>
              <a:t>приобретение </a:t>
            </a:r>
            <a:r>
              <a:rPr lang="ru-RU" dirty="0" smtClean="0"/>
              <a:t>10 светодиодных </a:t>
            </a:r>
            <a:r>
              <a:rPr lang="ru-RU" dirty="0" err="1"/>
              <a:t>энергоэкономичных</a:t>
            </a:r>
            <a:r>
              <a:rPr lang="ru-RU" dirty="0"/>
              <a:t> светильников с кронштейнами и передача их для монтажа. Работы выполнены в полном объеме.</a:t>
            </a:r>
          </a:p>
          <a:p>
            <a:pPr marL="45720" indent="0" algn="just">
              <a:buNone/>
            </a:pPr>
            <a:endParaRPr lang="ru-RU" dirty="0" smtClean="0"/>
          </a:p>
          <a:p>
            <a:pPr marL="45720" indent="0" algn="just">
              <a:buNone/>
            </a:pPr>
            <a:r>
              <a:rPr lang="ru-RU" dirty="0" smtClean="0"/>
              <a:t>Председатель </a:t>
            </a:r>
            <a:r>
              <a:rPr lang="ru-RU" dirty="0"/>
              <a:t>инициативной </a:t>
            </a:r>
            <a:r>
              <a:rPr lang="ru-RU" dirty="0" smtClean="0"/>
              <a:t>группы - староста деревни </a:t>
            </a:r>
            <a:r>
              <a:rPr lang="ru-RU" dirty="0"/>
              <a:t>Кирилов </a:t>
            </a:r>
            <a:r>
              <a:rPr lang="ru-RU" dirty="0" smtClean="0"/>
              <a:t>Андрей Анатольевич.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71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136904" cy="532863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>
                <a:solidFill>
                  <a:srgbClr val="00B0F0"/>
                </a:solidFill>
              </a:rPr>
              <a:t>Водная программа Костромской </a:t>
            </a:r>
            <a:r>
              <a:rPr lang="ru-RU" b="1" dirty="0" smtClean="0">
                <a:solidFill>
                  <a:srgbClr val="00B0F0"/>
                </a:solidFill>
              </a:rPr>
              <a:t>области – защита </a:t>
            </a:r>
            <a:r>
              <a:rPr lang="ru-RU" b="1" dirty="0">
                <a:solidFill>
                  <a:srgbClr val="00B0F0"/>
                </a:solidFill>
              </a:rPr>
              <a:t>населения в области ГТС</a:t>
            </a:r>
            <a:endParaRPr lang="ru-RU" dirty="0">
              <a:solidFill>
                <a:srgbClr val="00B0F0"/>
              </a:solidFill>
            </a:endParaRPr>
          </a:p>
          <a:p>
            <a:pPr marL="45720" indent="0" algn="just">
              <a:buNone/>
            </a:pPr>
            <a:endParaRPr lang="ru-RU" dirty="0" smtClean="0"/>
          </a:p>
          <a:p>
            <a:pPr marL="45720" indent="0" algn="just">
              <a:buNone/>
            </a:pPr>
            <a:r>
              <a:rPr lang="ru-RU" dirty="0" smtClean="0"/>
              <a:t>Администрацией Чернопенского сельского поселения </a:t>
            </a:r>
            <a:r>
              <a:rPr lang="ru-RU" dirty="0"/>
              <a:t>в 2021 </a:t>
            </a:r>
            <a:r>
              <a:rPr lang="ru-RU" dirty="0" smtClean="0"/>
              <a:t>году </a:t>
            </a:r>
            <a:r>
              <a:rPr lang="ru-RU" dirty="0"/>
              <a:t>проведен аукцион по определению подрядчика для выполнения </a:t>
            </a:r>
            <a:r>
              <a:rPr lang="ru-RU" dirty="0" smtClean="0"/>
              <a:t>проектно-сметной документации, подрядчик </a:t>
            </a:r>
            <a:r>
              <a:rPr lang="ru-RU" dirty="0"/>
              <a:t>ООО "</a:t>
            </a:r>
            <a:r>
              <a:rPr lang="ru-RU" dirty="0" err="1"/>
              <a:t>Рязаньпроект</a:t>
            </a:r>
            <a:r>
              <a:rPr lang="ru-RU" dirty="0"/>
              <a:t>". Работы по выполнению проекта и </a:t>
            </a:r>
            <a:r>
              <a:rPr lang="ru-RU" dirty="0" err="1"/>
              <a:t>Госэкспертизы</a:t>
            </a:r>
            <a:r>
              <a:rPr lang="ru-RU" dirty="0"/>
              <a:t>  завершены в 2022 </a:t>
            </a:r>
            <a:r>
              <a:rPr lang="ru-RU" dirty="0" smtClean="0"/>
              <a:t>году.</a:t>
            </a:r>
          </a:p>
          <a:p>
            <a:pPr marL="45720" indent="0" algn="just">
              <a:buNone/>
            </a:pPr>
            <a:r>
              <a:rPr lang="ru-RU" dirty="0" smtClean="0"/>
              <a:t>Выполнена </a:t>
            </a:r>
            <a:r>
              <a:rPr lang="ru-RU" dirty="0"/>
              <a:t>документация по декларации </a:t>
            </a:r>
            <a:r>
              <a:rPr lang="ru-RU" dirty="0" smtClean="0"/>
              <a:t>безопасности по гидротехническому сооружению (ГТС).</a:t>
            </a:r>
            <a:endParaRPr lang="ru-RU" dirty="0"/>
          </a:p>
          <a:p>
            <a:pPr marL="45720" indent="0" algn="just">
              <a:buNone/>
            </a:pPr>
            <a:endParaRPr lang="ru-RU" dirty="0" smtClean="0"/>
          </a:p>
          <a:p>
            <a:pPr marL="45720" indent="0" algn="just">
              <a:buNone/>
            </a:pPr>
            <a:r>
              <a:rPr lang="ru-RU" dirty="0" smtClean="0"/>
              <a:t>В </a:t>
            </a:r>
            <a:r>
              <a:rPr lang="ru-RU" dirty="0"/>
              <a:t>2023 году Чернопенское сельское поселения подали документацию в Федеральную программу по капитальному ремонту ГТС, но отбор не </a:t>
            </a:r>
            <a:r>
              <a:rPr lang="ru-RU" dirty="0" smtClean="0"/>
              <a:t>прошли. Финансирование </a:t>
            </a:r>
            <a:r>
              <a:rPr lang="ru-RU" dirty="0"/>
              <a:t>на 2024 год нам не выделено</a:t>
            </a:r>
            <a:r>
              <a:rPr lang="ru-RU" dirty="0" smtClean="0"/>
              <a:t>. В </a:t>
            </a:r>
            <a:r>
              <a:rPr lang="ru-RU" dirty="0"/>
              <a:t>планах 2024 </a:t>
            </a:r>
            <a:r>
              <a:rPr lang="ru-RU" dirty="0" smtClean="0"/>
              <a:t>года - </a:t>
            </a:r>
            <a:r>
              <a:rPr lang="ru-RU" dirty="0"/>
              <a:t>вновь подать документы для финансирования.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786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475" y="260648"/>
            <a:ext cx="8352928" cy="1850752"/>
          </a:xfrm>
        </p:spPr>
        <p:txBody>
          <a:bodyPr>
            <a:normAutofit fontScale="85000" lnSpcReduction="20000"/>
          </a:bodyPr>
          <a:lstStyle/>
          <a:p>
            <a:pPr marL="45720" indent="0" algn="just">
              <a:buNone/>
            </a:pPr>
            <a:r>
              <a:rPr lang="ru-RU" sz="2400" b="1" dirty="0">
                <a:solidFill>
                  <a:srgbClr val="00B0F0"/>
                </a:solidFill>
              </a:rPr>
              <a:t>Программа "Чистая </a:t>
            </a:r>
            <a:r>
              <a:rPr lang="ru-RU" sz="2400" b="1" dirty="0" smtClean="0">
                <a:solidFill>
                  <a:srgbClr val="00B0F0"/>
                </a:solidFill>
              </a:rPr>
              <a:t>вода"</a:t>
            </a:r>
            <a:endParaRPr lang="ru-RU" sz="2400" dirty="0">
              <a:solidFill>
                <a:srgbClr val="00B0F0"/>
              </a:solidFill>
            </a:endParaRPr>
          </a:p>
          <a:p>
            <a:pPr marL="45720" indent="0" algn="just">
              <a:buNone/>
            </a:pPr>
            <a:endParaRPr lang="ru-RU" b="1" dirty="0" smtClean="0"/>
          </a:p>
          <a:p>
            <a:pPr marL="45720" indent="0" algn="just">
              <a:buNone/>
            </a:pPr>
            <a:r>
              <a:rPr lang="ru-RU" sz="2100" dirty="0" smtClean="0"/>
              <a:t>Администрация </a:t>
            </a:r>
            <a:r>
              <a:rPr lang="ru-RU" sz="2100" dirty="0"/>
              <a:t>Костромского муниципального </a:t>
            </a:r>
            <a:r>
              <a:rPr lang="ru-RU" sz="2100" dirty="0" smtClean="0"/>
              <a:t>района включила                 </a:t>
            </a:r>
            <a:r>
              <a:rPr lang="ru-RU" sz="2100" dirty="0" err="1" smtClean="0"/>
              <a:t>п.Сухоногово</a:t>
            </a:r>
            <a:r>
              <a:rPr lang="ru-RU" sz="2100" dirty="0" smtClean="0"/>
              <a:t> </a:t>
            </a:r>
            <a:r>
              <a:rPr lang="ru-RU" sz="2100" dirty="0"/>
              <a:t>в </a:t>
            </a:r>
            <a:r>
              <a:rPr lang="ru-RU" sz="2100" dirty="0" smtClean="0"/>
              <a:t>программу «Чистая вода», с </a:t>
            </a:r>
            <a:r>
              <a:rPr lang="ru-RU" sz="2100" dirty="0"/>
              <a:t>2023 года  проводится тестовая подача </a:t>
            </a:r>
            <a:r>
              <a:rPr lang="ru-RU" sz="2100" dirty="0" smtClean="0"/>
              <a:t>воды. На </a:t>
            </a:r>
            <a:r>
              <a:rPr lang="ru-RU" sz="2100" dirty="0"/>
              <a:t>выполнение работ  по полной реконструкции водозабора по </a:t>
            </a:r>
            <a:r>
              <a:rPr lang="ru-RU" sz="2100" dirty="0" smtClean="0"/>
              <a:t>проектно-сметной документации затрачено </a:t>
            </a:r>
            <a:r>
              <a:rPr lang="ru-RU" sz="2100" dirty="0"/>
              <a:t>55 </a:t>
            </a:r>
            <a:r>
              <a:rPr lang="ru-RU" sz="2100" dirty="0" smtClean="0"/>
              <a:t>млн. руб.</a:t>
            </a:r>
            <a:endParaRPr lang="ru-RU" sz="2100" dirty="0"/>
          </a:p>
          <a:p>
            <a:pPr marL="45720" indent="0" algn="just">
              <a:buNone/>
            </a:pPr>
            <a:r>
              <a:rPr lang="ru-RU" dirty="0"/>
              <a:t> </a:t>
            </a:r>
          </a:p>
          <a:p>
            <a:pPr marL="45720" indent="0" algn="just">
              <a:buNone/>
            </a:pP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111400"/>
            <a:ext cx="3066566" cy="46085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5040560" cy="28353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77" y="4000702"/>
            <a:ext cx="2832262" cy="271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5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568952" cy="6408712"/>
          </a:xfrm>
        </p:spPr>
        <p:txBody>
          <a:bodyPr>
            <a:normAutofit fontScale="70000" lnSpcReduction="20000"/>
          </a:bodyPr>
          <a:lstStyle/>
          <a:p>
            <a:pPr marL="45720" indent="0">
              <a:lnSpc>
                <a:spcPct val="120000"/>
              </a:lnSpc>
              <a:buNone/>
            </a:pPr>
            <a:r>
              <a:rPr lang="ru-RU" sz="2300" b="1" dirty="0">
                <a:solidFill>
                  <a:srgbClr val="00B0F0"/>
                </a:solidFill>
              </a:rPr>
              <a:t>Благоустройство площадки у причала </a:t>
            </a:r>
            <a:r>
              <a:rPr lang="ru-RU" sz="2300" b="1" dirty="0" err="1" smtClean="0">
                <a:solidFill>
                  <a:srgbClr val="00B0F0"/>
                </a:solidFill>
              </a:rPr>
              <a:t>с.Чернопенье</a:t>
            </a:r>
            <a:endParaRPr lang="ru-RU" sz="2300" dirty="0"/>
          </a:p>
          <a:p>
            <a:pPr marL="45720" indent="0" algn="just">
              <a:lnSpc>
                <a:spcPct val="120000"/>
              </a:lnSpc>
              <a:buNone/>
            </a:pPr>
            <a:r>
              <a:rPr lang="ru-RU" sz="2300" dirty="0" smtClean="0"/>
              <a:t>Председатель </a:t>
            </a:r>
            <a:r>
              <a:rPr lang="ru-RU" sz="2300" dirty="0"/>
              <a:t>инициативной группы </a:t>
            </a:r>
            <a:r>
              <a:rPr lang="ru-RU" sz="2300" dirty="0" err="1"/>
              <a:t>Годинов</a:t>
            </a:r>
            <a:r>
              <a:rPr lang="ru-RU" sz="2300" dirty="0"/>
              <a:t> Василий </a:t>
            </a:r>
            <a:r>
              <a:rPr lang="ru-RU" sz="2300" dirty="0" smtClean="0"/>
              <a:t>Борисович – староста</a:t>
            </a:r>
          </a:p>
          <a:p>
            <a:pPr marL="45720" indent="0" algn="just">
              <a:lnSpc>
                <a:spcPct val="120000"/>
              </a:lnSpc>
              <a:buNone/>
            </a:pPr>
            <a:r>
              <a:rPr lang="ru-RU" sz="2300" dirty="0" smtClean="0"/>
              <a:t>с. </a:t>
            </a:r>
            <a:r>
              <a:rPr lang="ru-RU" sz="2300" dirty="0" err="1" smtClean="0"/>
              <a:t>Чернопенье</a:t>
            </a:r>
            <a:r>
              <a:rPr lang="ru-RU" sz="2300" dirty="0"/>
              <a:t>.</a:t>
            </a:r>
          </a:p>
          <a:p>
            <a:pPr marL="45720" indent="0" algn="just">
              <a:buNone/>
            </a:pPr>
            <a:r>
              <a:rPr lang="ru-RU" sz="2300" dirty="0" smtClean="0"/>
              <a:t>Общая </a:t>
            </a:r>
            <a:r>
              <a:rPr lang="ru-RU" sz="2300" dirty="0"/>
              <a:t>сумма проекта 175 109 </a:t>
            </a:r>
            <a:r>
              <a:rPr lang="ru-RU" sz="2300" dirty="0" smtClean="0"/>
              <a:t>руб., из них:</a:t>
            </a:r>
            <a:endParaRPr lang="ru-RU" sz="2300" dirty="0"/>
          </a:p>
          <a:p>
            <a:pPr algn="just"/>
            <a:r>
              <a:rPr lang="ru-RU" sz="2300" dirty="0"/>
              <a:t>средства областного </a:t>
            </a:r>
            <a:r>
              <a:rPr lang="ru-RU" sz="2300" dirty="0" smtClean="0"/>
              <a:t>бюджета - 83 177 руб.</a:t>
            </a:r>
            <a:endParaRPr lang="ru-RU" sz="2300" dirty="0"/>
          </a:p>
          <a:p>
            <a:pPr algn="just"/>
            <a:r>
              <a:rPr lang="ru-RU" sz="2300" dirty="0"/>
              <a:t>средства местного </a:t>
            </a:r>
            <a:r>
              <a:rPr lang="ru-RU" sz="2300" dirty="0" smtClean="0"/>
              <a:t>бюджета - 83 177 руб.</a:t>
            </a:r>
            <a:endParaRPr lang="ru-RU" sz="2300" dirty="0"/>
          </a:p>
          <a:p>
            <a:pPr algn="just"/>
            <a:r>
              <a:rPr lang="ru-RU" sz="2300" dirty="0"/>
              <a:t>внебюджетные </a:t>
            </a:r>
            <a:r>
              <a:rPr lang="ru-RU" sz="2300" dirty="0" smtClean="0"/>
              <a:t>источники - 8 755 руб.</a:t>
            </a:r>
          </a:p>
          <a:p>
            <a:pPr marL="45720" indent="0" algn="just">
              <a:buNone/>
            </a:pPr>
            <a:endParaRPr lang="ru-RU" sz="2300" dirty="0"/>
          </a:p>
          <a:p>
            <a:pPr marL="36576" indent="0" algn="just">
              <a:lnSpc>
                <a:spcPct val="120000"/>
              </a:lnSpc>
              <a:buNone/>
            </a:pPr>
            <a:r>
              <a:rPr lang="ru-RU" sz="2300" b="1" dirty="0">
                <a:solidFill>
                  <a:srgbClr val="00B0F0"/>
                </a:solidFill>
              </a:rPr>
              <a:t>Программа развития ТОС</a:t>
            </a:r>
            <a:endParaRPr lang="ru-RU" sz="2300" dirty="0">
              <a:solidFill>
                <a:srgbClr val="00B0F0"/>
              </a:solidFill>
            </a:endParaRPr>
          </a:p>
          <a:p>
            <a:pPr marL="45720" indent="0" algn="just">
              <a:lnSpc>
                <a:spcPct val="120000"/>
              </a:lnSpc>
              <a:buNone/>
            </a:pPr>
            <a:r>
              <a:rPr lang="ru-RU" sz="2300" dirty="0"/>
              <a:t>В</a:t>
            </a:r>
            <a:r>
              <a:rPr lang="ru-RU" sz="2300" dirty="0" smtClean="0"/>
              <a:t> </a:t>
            </a:r>
            <a:r>
              <a:rPr lang="ru-RU" sz="2300" dirty="0"/>
              <a:t>2023 году ТОС </a:t>
            </a:r>
            <a:r>
              <a:rPr lang="ru-RU" sz="2300" dirty="0" err="1" smtClean="0"/>
              <a:t>Сулятино</a:t>
            </a:r>
            <a:r>
              <a:rPr lang="ru-RU" sz="2300" dirty="0" smtClean="0"/>
              <a:t> - </a:t>
            </a:r>
            <a:r>
              <a:rPr lang="ru-RU" sz="2300" dirty="0"/>
              <a:t>в конкурсе лучший </a:t>
            </a:r>
            <a:r>
              <a:rPr lang="ru-RU" sz="2300" dirty="0" smtClean="0"/>
              <a:t>управляющий по </a:t>
            </a:r>
            <a:r>
              <a:rPr lang="ru-RU" sz="2300" dirty="0"/>
              <a:t>итогам года </a:t>
            </a:r>
            <a:r>
              <a:rPr lang="ru-RU" sz="2300" dirty="0" smtClean="0"/>
              <a:t>заняли     3 </a:t>
            </a:r>
            <a:r>
              <a:rPr lang="ru-RU" sz="2300" dirty="0"/>
              <a:t>место, </a:t>
            </a:r>
            <a:r>
              <a:rPr lang="ru-RU" sz="2300" dirty="0" smtClean="0"/>
              <a:t>получили </a:t>
            </a:r>
            <a:r>
              <a:rPr lang="ru-RU" sz="2300" dirty="0" err="1"/>
              <a:t>грантовую</a:t>
            </a:r>
            <a:r>
              <a:rPr lang="ru-RU" sz="2300" dirty="0"/>
              <a:t> поддержку в сумме 20 000 </a:t>
            </a:r>
            <a:r>
              <a:rPr lang="ru-RU" sz="2300" dirty="0" smtClean="0"/>
              <a:t>руб., </a:t>
            </a:r>
            <a:r>
              <a:rPr lang="ru-RU" sz="2300" dirty="0" err="1" smtClean="0"/>
              <a:t>софинансирование</a:t>
            </a:r>
            <a:r>
              <a:rPr lang="ru-RU" sz="2300" dirty="0" smtClean="0"/>
              <a:t> </a:t>
            </a:r>
            <a:r>
              <a:rPr lang="ru-RU" sz="2300" dirty="0"/>
              <a:t>из бюджета поселения </a:t>
            </a:r>
            <a:r>
              <a:rPr lang="ru-RU" sz="2300" dirty="0" smtClean="0"/>
              <a:t>2 000 руб. </a:t>
            </a:r>
          </a:p>
          <a:p>
            <a:pPr marL="45720" indent="0" algn="just">
              <a:buNone/>
            </a:pPr>
            <a:endParaRPr lang="ru-RU" sz="2300" dirty="0" smtClean="0"/>
          </a:p>
          <a:p>
            <a:pPr marL="45720" indent="0" algn="just">
              <a:buNone/>
            </a:pPr>
            <a:r>
              <a:rPr lang="ru-RU" sz="2300" b="1" dirty="0" smtClean="0">
                <a:solidFill>
                  <a:srgbClr val="00B0F0"/>
                </a:solidFill>
              </a:rPr>
              <a:t>Содержание </a:t>
            </a:r>
            <a:r>
              <a:rPr lang="ru-RU" sz="2300" b="1" dirty="0">
                <a:solidFill>
                  <a:srgbClr val="00B0F0"/>
                </a:solidFill>
              </a:rPr>
              <a:t>уличного освещения</a:t>
            </a:r>
          </a:p>
          <a:p>
            <a:pPr marL="36576" indent="0" algn="just">
              <a:lnSpc>
                <a:spcPct val="120000"/>
              </a:lnSpc>
              <a:buNone/>
            </a:pPr>
            <a:r>
              <a:rPr lang="ru-RU" sz="2300" dirty="0" smtClean="0"/>
              <a:t>За 2023 </a:t>
            </a:r>
            <a:r>
              <a:rPr lang="ru-RU" sz="2300" dirty="0"/>
              <a:t>год на ремонт и замену светильников израсходовано - 229 295 </a:t>
            </a:r>
            <a:r>
              <a:rPr lang="ru-RU" sz="2300" dirty="0" smtClean="0"/>
              <a:t>руб</a:t>
            </a:r>
            <a:r>
              <a:rPr lang="ru-RU" sz="2300" dirty="0"/>
              <a:t>. </a:t>
            </a:r>
            <a:r>
              <a:rPr lang="ru-RU" sz="2300" dirty="0" smtClean="0"/>
              <a:t>      (</a:t>
            </a:r>
            <a:r>
              <a:rPr lang="ru-RU" sz="2300" dirty="0" err="1" smtClean="0"/>
              <a:t>п.Сухоногово</a:t>
            </a:r>
            <a:r>
              <a:rPr lang="ru-RU" sz="2300" dirty="0"/>
              <a:t>, </a:t>
            </a:r>
            <a:r>
              <a:rPr lang="ru-RU" sz="2300" dirty="0" err="1" smtClean="0"/>
              <a:t>с.Чернопенье</a:t>
            </a:r>
            <a:r>
              <a:rPr lang="ru-RU" sz="2300" dirty="0"/>
              <a:t>, </a:t>
            </a:r>
            <a:r>
              <a:rPr lang="ru-RU" sz="2300" dirty="0" err="1"/>
              <a:t>д.Карпово</a:t>
            </a:r>
            <a:r>
              <a:rPr lang="ru-RU" sz="2300" dirty="0"/>
              <a:t>, </a:t>
            </a:r>
            <a:r>
              <a:rPr lang="ru-RU" sz="2300" dirty="0" err="1"/>
              <a:t>д.Коростелево</a:t>
            </a:r>
            <a:r>
              <a:rPr lang="ru-RU" sz="2300" dirty="0"/>
              <a:t>, </a:t>
            </a:r>
            <a:r>
              <a:rPr lang="ru-RU" sz="2300" dirty="0" err="1"/>
              <a:t>д.Кузминка</a:t>
            </a:r>
            <a:r>
              <a:rPr lang="ru-RU" sz="2300" dirty="0"/>
              <a:t>. </a:t>
            </a:r>
            <a:r>
              <a:rPr lang="ru-RU" sz="2300" dirty="0" err="1"/>
              <a:t>д.Сулятино</a:t>
            </a:r>
            <a:r>
              <a:rPr lang="ru-RU" sz="2300" dirty="0"/>
              <a:t>, </a:t>
            </a:r>
            <a:r>
              <a:rPr lang="ru-RU" sz="2300" dirty="0" err="1"/>
              <a:t>д.Свотиново</a:t>
            </a:r>
            <a:r>
              <a:rPr lang="ru-RU" sz="2300" dirty="0" smtClean="0"/>
              <a:t>)</a:t>
            </a:r>
            <a:endParaRPr lang="ru-RU" sz="2300" b="1" dirty="0" smtClean="0"/>
          </a:p>
          <a:p>
            <a:pPr algn="just"/>
            <a:r>
              <a:rPr lang="ru-RU" sz="2300" dirty="0" smtClean="0"/>
              <a:t>Оплата </a:t>
            </a:r>
            <a:r>
              <a:rPr lang="ru-RU" sz="2300" dirty="0"/>
              <a:t>электроснабжения для нужд уличного </a:t>
            </a:r>
            <a:r>
              <a:rPr lang="ru-RU" sz="2300" dirty="0" smtClean="0"/>
              <a:t>освещения - 511 </a:t>
            </a:r>
            <a:r>
              <a:rPr lang="ru-RU" sz="2300" dirty="0"/>
              <a:t>619 </a:t>
            </a:r>
            <a:r>
              <a:rPr lang="ru-RU" sz="2300" dirty="0" smtClean="0"/>
              <a:t>руб.</a:t>
            </a:r>
            <a:endParaRPr lang="ru-RU" sz="2300" dirty="0"/>
          </a:p>
          <a:p>
            <a:pPr algn="just"/>
            <a:r>
              <a:rPr lang="ru-RU" sz="2300" dirty="0" smtClean="0"/>
              <a:t>Уплата </a:t>
            </a:r>
            <a:r>
              <a:rPr lang="ru-RU" sz="2300" dirty="0"/>
              <a:t>налога на имущество электросетей </a:t>
            </a:r>
            <a:r>
              <a:rPr lang="ru-RU" sz="2300" dirty="0" smtClean="0"/>
              <a:t>- 2 </a:t>
            </a:r>
            <a:r>
              <a:rPr lang="ru-RU" sz="2300" dirty="0"/>
              <a:t>100 </a:t>
            </a:r>
            <a:r>
              <a:rPr lang="ru-RU" sz="2300" dirty="0" smtClean="0"/>
              <a:t>руб.</a:t>
            </a:r>
            <a:endParaRPr lang="ru-RU" sz="2300" dirty="0"/>
          </a:p>
          <a:p>
            <a:pPr algn="just"/>
            <a:r>
              <a:rPr lang="ru-RU" sz="2300" dirty="0"/>
              <a:t>Обслуживание приборов учета </a:t>
            </a:r>
            <a:r>
              <a:rPr lang="ru-RU" sz="2300" dirty="0" smtClean="0"/>
              <a:t>электроэнергии -</a:t>
            </a:r>
            <a:r>
              <a:rPr lang="ru-RU" sz="2300" dirty="0"/>
              <a:t>13 476 </a:t>
            </a:r>
            <a:r>
              <a:rPr lang="ru-RU" sz="2300" dirty="0" smtClean="0"/>
              <a:t>руб.</a:t>
            </a:r>
            <a:endParaRPr lang="ru-RU" sz="2300" dirty="0"/>
          </a:p>
          <a:p>
            <a:pPr marL="45720" indent="0" algn="just">
              <a:buNone/>
            </a:pPr>
            <a:endParaRPr lang="ru-RU" sz="2300" b="1" dirty="0" smtClean="0"/>
          </a:p>
          <a:p>
            <a:pPr marL="36576" indent="0" algn="just">
              <a:lnSpc>
                <a:spcPct val="120000"/>
              </a:lnSpc>
              <a:buNone/>
            </a:pPr>
            <a:r>
              <a:rPr lang="ru-RU" sz="2300" b="1" dirty="0">
                <a:solidFill>
                  <a:srgbClr val="00B0F0"/>
                </a:solidFill>
              </a:rPr>
              <a:t>Озеленение</a:t>
            </a:r>
          </a:p>
          <a:p>
            <a:pPr marL="36576" indent="0" algn="just">
              <a:lnSpc>
                <a:spcPct val="120000"/>
              </a:lnSpc>
              <a:buNone/>
            </a:pPr>
            <a:r>
              <a:rPr lang="ru-RU" sz="2300" dirty="0" err="1"/>
              <a:t>Окос</a:t>
            </a:r>
            <a:r>
              <a:rPr lang="ru-RU" sz="2300" dirty="0"/>
              <a:t>, цветники - </a:t>
            </a:r>
            <a:r>
              <a:rPr lang="ru-RU" sz="2300" b="1" dirty="0" smtClean="0"/>
              <a:t>329 588</a:t>
            </a:r>
            <a:r>
              <a:rPr lang="ru-RU" sz="2300" dirty="0" smtClean="0"/>
              <a:t> </a:t>
            </a:r>
            <a:r>
              <a:rPr lang="ru-RU" sz="2300" dirty="0"/>
              <a:t>руб. </a:t>
            </a:r>
          </a:p>
          <a:p>
            <a:pPr marL="36576" indent="0" algn="just">
              <a:lnSpc>
                <a:spcPct val="120000"/>
              </a:lnSpc>
              <a:buNone/>
            </a:pPr>
            <a:r>
              <a:rPr lang="ru-RU" sz="2300" dirty="0" err="1"/>
              <a:t>Окос</a:t>
            </a:r>
            <a:r>
              <a:rPr lang="ru-RU" sz="2300" dirty="0"/>
              <a:t> придорожной полосы районного значения - </a:t>
            </a:r>
            <a:r>
              <a:rPr lang="ru-RU" sz="2300" b="1" dirty="0"/>
              <a:t>38 000</a:t>
            </a:r>
            <a:r>
              <a:rPr lang="ru-RU" sz="2300" dirty="0"/>
              <a:t> руб.</a:t>
            </a:r>
          </a:p>
          <a:p>
            <a:pPr marL="45720" indent="0">
              <a:buNone/>
            </a:pPr>
            <a:endParaRPr lang="ru-RU" b="1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893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4536504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b="1" dirty="0" smtClean="0">
                <a:solidFill>
                  <a:srgbClr val="00B0F0"/>
                </a:solidFill>
              </a:rPr>
              <a:t>Общее благоустройство</a:t>
            </a:r>
          </a:p>
          <a:p>
            <a:pPr marL="36576" indent="0">
              <a:lnSpc>
                <a:spcPct val="120000"/>
              </a:lnSpc>
              <a:buNone/>
            </a:pPr>
            <a:endParaRPr lang="ru-RU" sz="1800" b="1" dirty="0" smtClean="0"/>
          </a:p>
          <a:p>
            <a:pPr>
              <a:lnSpc>
                <a:spcPct val="120000"/>
              </a:lnSpc>
            </a:pPr>
            <a:r>
              <a:rPr lang="ru-RU" sz="1800" dirty="0"/>
              <a:t>С</a:t>
            </a:r>
            <a:r>
              <a:rPr lang="ru-RU" sz="1800" dirty="0" smtClean="0"/>
              <a:t>одержание </a:t>
            </a:r>
            <a:r>
              <a:rPr lang="ru-RU" sz="1800" dirty="0"/>
              <a:t>дворника в п. </a:t>
            </a:r>
            <a:r>
              <a:rPr lang="ru-RU" sz="1800" dirty="0" smtClean="0"/>
              <a:t>Сухоногово - </a:t>
            </a:r>
            <a:r>
              <a:rPr lang="ru-RU" sz="1800" b="1" dirty="0" smtClean="0"/>
              <a:t>107 527 </a:t>
            </a:r>
            <a:r>
              <a:rPr lang="ru-RU" sz="1800" dirty="0" smtClean="0"/>
              <a:t>руб. </a:t>
            </a:r>
          </a:p>
          <a:p>
            <a:pPr>
              <a:lnSpc>
                <a:spcPct val="120000"/>
              </a:lnSpc>
            </a:pPr>
            <a:r>
              <a:rPr lang="ru-RU" sz="1800" dirty="0" smtClean="0"/>
              <a:t>Вывоз </a:t>
            </a:r>
            <a:r>
              <a:rPr lang="ru-RU" sz="1800" dirty="0"/>
              <a:t>мусора с территорий </a:t>
            </a:r>
            <a:r>
              <a:rPr lang="ru-RU" sz="1800" dirty="0" smtClean="0"/>
              <a:t>кладбищ, вывоз </a:t>
            </a:r>
            <a:r>
              <a:rPr lang="ru-RU" sz="1800" dirty="0"/>
              <a:t>стихийных </a:t>
            </a:r>
            <a:r>
              <a:rPr lang="ru-RU" sz="1800" dirty="0" smtClean="0"/>
              <a:t>свалок</a:t>
            </a:r>
            <a:r>
              <a:rPr lang="ru-RU" sz="1800" dirty="0"/>
              <a:t> </a:t>
            </a:r>
            <a:r>
              <a:rPr lang="ru-RU" sz="1800" dirty="0" smtClean="0"/>
              <a:t>- </a:t>
            </a:r>
            <a:r>
              <a:rPr lang="ru-RU" sz="1800" b="1" dirty="0" smtClean="0"/>
              <a:t>70 000 </a:t>
            </a:r>
            <a:r>
              <a:rPr lang="ru-RU" sz="1800" dirty="0" smtClean="0"/>
              <a:t>руб.</a:t>
            </a:r>
          </a:p>
          <a:p>
            <a:pPr>
              <a:lnSpc>
                <a:spcPct val="120000"/>
              </a:lnSpc>
            </a:pPr>
            <a:r>
              <a:rPr lang="ru-RU" sz="1800" dirty="0"/>
              <a:t>Снос аварийных деревьев и санитарная обрезка </a:t>
            </a:r>
            <a:r>
              <a:rPr lang="ru-RU" sz="1800" dirty="0" smtClean="0"/>
              <a:t>деревьев - </a:t>
            </a:r>
            <a:r>
              <a:rPr lang="ru-RU" sz="1800" b="1" dirty="0" smtClean="0"/>
              <a:t>110 </a:t>
            </a:r>
            <a:r>
              <a:rPr lang="ru-RU" sz="1800" b="1" dirty="0"/>
              <a:t>000</a:t>
            </a:r>
            <a:r>
              <a:rPr lang="ru-RU" sz="1800" dirty="0"/>
              <a:t> </a:t>
            </a:r>
            <a:r>
              <a:rPr lang="ru-RU" sz="1800" dirty="0" smtClean="0"/>
              <a:t>руб.</a:t>
            </a:r>
          </a:p>
          <a:p>
            <a:pPr>
              <a:lnSpc>
                <a:spcPct val="120000"/>
              </a:lnSpc>
            </a:pPr>
            <a:r>
              <a:rPr lang="ru-RU" sz="1800" dirty="0"/>
              <a:t>В</a:t>
            </a:r>
            <a:r>
              <a:rPr lang="ru-RU" sz="1800" dirty="0" smtClean="0"/>
              <a:t>ывоз </a:t>
            </a:r>
            <a:r>
              <a:rPr lang="ru-RU" sz="1800" dirty="0"/>
              <a:t>веток и травы с общественных </a:t>
            </a:r>
            <a:r>
              <a:rPr lang="ru-RU" sz="1800" dirty="0" smtClean="0"/>
              <a:t>территорий - </a:t>
            </a:r>
            <a:r>
              <a:rPr lang="ru-RU" sz="1800" b="1" dirty="0" smtClean="0"/>
              <a:t>6 000 </a:t>
            </a:r>
            <a:r>
              <a:rPr lang="ru-RU" sz="1800" dirty="0" smtClean="0"/>
              <a:t>руб.</a:t>
            </a:r>
            <a:endParaRPr lang="ru-RU" sz="1800" dirty="0"/>
          </a:p>
          <a:p>
            <a:pPr>
              <a:lnSpc>
                <a:spcPct val="120000"/>
              </a:lnSpc>
            </a:pPr>
            <a:r>
              <a:rPr lang="ru-RU" sz="1800" dirty="0" smtClean="0"/>
              <a:t>Обработка </a:t>
            </a:r>
            <a:r>
              <a:rPr lang="ru-RU" sz="1800" dirty="0"/>
              <a:t>от борщевика - </a:t>
            </a:r>
            <a:r>
              <a:rPr lang="ru-RU" sz="1800" dirty="0" smtClean="0"/>
              <a:t>14.4 га </a:t>
            </a:r>
            <a:r>
              <a:rPr lang="ru-RU" sz="1800" dirty="0"/>
              <a:t>на сумму из бюджета </a:t>
            </a:r>
            <a:r>
              <a:rPr lang="ru-RU" sz="1800" dirty="0" smtClean="0"/>
              <a:t>поселения               </a:t>
            </a:r>
            <a:r>
              <a:rPr lang="ru-RU" sz="1800" b="1" dirty="0" smtClean="0"/>
              <a:t>39 000 </a:t>
            </a:r>
            <a:r>
              <a:rPr lang="ru-RU" sz="1800" dirty="0" smtClean="0"/>
              <a:t>руб. и </a:t>
            </a:r>
            <a:r>
              <a:rPr lang="ru-RU" sz="1800" dirty="0"/>
              <a:t>сумма из бюджета </a:t>
            </a:r>
            <a:r>
              <a:rPr lang="ru-RU" sz="1800" dirty="0" smtClean="0"/>
              <a:t>области - </a:t>
            </a:r>
            <a:r>
              <a:rPr lang="ru-RU" sz="1800" b="1" dirty="0" smtClean="0"/>
              <a:t>359 </a:t>
            </a:r>
            <a:r>
              <a:rPr lang="ru-RU" sz="1800" b="1" dirty="0"/>
              <a:t>1</a:t>
            </a:r>
            <a:r>
              <a:rPr lang="ru-RU" sz="1800" b="1" dirty="0" smtClean="0"/>
              <a:t>00 </a:t>
            </a:r>
            <a:r>
              <a:rPr lang="ru-RU" sz="1800" dirty="0" smtClean="0"/>
              <a:t>руб.</a:t>
            </a:r>
            <a:endParaRPr lang="ru-RU" sz="1800" dirty="0"/>
          </a:p>
          <a:p>
            <a:pPr>
              <a:lnSpc>
                <a:spcPct val="120000"/>
              </a:lnSpc>
            </a:pPr>
            <a:r>
              <a:rPr lang="ru-RU" sz="1800" dirty="0"/>
              <a:t>Обработка от </a:t>
            </a:r>
            <a:r>
              <a:rPr lang="ru-RU" sz="1800" dirty="0" smtClean="0"/>
              <a:t>клеща - 4.3 </a:t>
            </a:r>
            <a:r>
              <a:rPr lang="ru-RU" sz="1800" dirty="0"/>
              <a:t>га </a:t>
            </a:r>
            <a:r>
              <a:rPr lang="ru-RU" sz="1800" dirty="0" smtClean="0"/>
              <a:t>- </a:t>
            </a:r>
            <a:r>
              <a:rPr lang="ru-RU" sz="1800" b="1" dirty="0" smtClean="0"/>
              <a:t>15 </a:t>
            </a:r>
            <a:r>
              <a:rPr lang="ru-RU" sz="1800" b="1" dirty="0"/>
              <a:t>0</a:t>
            </a:r>
            <a:r>
              <a:rPr lang="ru-RU" sz="1800" b="1" dirty="0" smtClean="0"/>
              <a:t>60 </a:t>
            </a:r>
            <a:r>
              <a:rPr lang="ru-RU" sz="1800" dirty="0" smtClean="0"/>
              <a:t>руб.</a:t>
            </a:r>
            <a:endParaRPr lang="ru-RU" sz="1800" dirty="0"/>
          </a:p>
          <a:p>
            <a:pPr>
              <a:lnSpc>
                <a:spcPct val="120000"/>
              </a:lnSpc>
            </a:pPr>
            <a:r>
              <a:rPr lang="ru-RU" sz="1800" dirty="0"/>
              <a:t>П</a:t>
            </a:r>
            <a:r>
              <a:rPr lang="ru-RU" sz="1800" dirty="0" smtClean="0"/>
              <a:t>лощадка </a:t>
            </a:r>
            <a:r>
              <a:rPr lang="ru-RU" sz="1800" dirty="0"/>
              <a:t>для </a:t>
            </a:r>
            <a:r>
              <a:rPr lang="ru-RU" sz="1800" dirty="0" smtClean="0"/>
              <a:t>складирования крупногабаритного мусора - </a:t>
            </a:r>
            <a:r>
              <a:rPr lang="ru-RU" sz="1800" b="1" dirty="0" smtClean="0"/>
              <a:t>40 000</a:t>
            </a:r>
            <a:r>
              <a:rPr lang="ru-RU" sz="1800" dirty="0" smtClean="0"/>
              <a:t> руб.</a:t>
            </a:r>
            <a:endParaRPr lang="ru-RU" sz="1800" dirty="0"/>
          </a:p>
          <a:p>
            <a:pPr>
              <a:lnSpc>
                <a:spcPct val="120000"/>
              </a:lnSpc>
            </a:pPr>
            <a:r>
              <a:rPr lang="ru-RU" sz="1800" dirty="0" smtClean="0"/>
              <a:t>Приобретение восьми  </a:t>
            </a:r>
            <a:r>
              <a:rPr lang="ru-RU" sz="1800" dirty="0"/>
              <a:t>бункеров </a:t>
            </a:r>
            <a:r>
              <a:rPr lang="ru-RU" sz="1800" dirty="0" smtClean="0"/>
              <a:t>емкостью </a:t>
            </a:r>
            <a:r>
              <a:rPr lang="ru-RU" sz="1800" dirty="0"/>
              <a:t>до </a:t>
            </a:r>
            <a:r>
              <a:rPr lang="ru-RU" sz="1800" dirty="0" smtClean="0"/>
              <a:t>8 м</a:t>
            </a:r>
            <a:r>
              <a:rPr lang="ru-RU" sz="1800" baseline="30000" dirty="0" smtClean="0"/>
              <a:t>3</a:t>
            </a:r>
            <a:r>
              <a:rPr lang="ru-RU" sz="1800" dirty="0" smtClean="0"/>
              <a:t> - </a:t>
            </a:r>
            <a:r>
              <a:rPr lang="ru-RU" sz="1800" b="1" dirty="0" smtClean="0"/>
              <a:t>600 </a:t>
            </a:r>
            <a:r>
              <a:rPr lang="ru-RU" sz="1800" b="1" dirty="0"/>
              <a:t>000</a:t>
            </a:r>
            <a:r>
              <a:rPr lang="ru-RU" sz="1800" dirty="0"/>
              <a:t> руб</a:t>
            </a:r>
            <a:r>
              <a:rPr lang="ru-RU" sz="1800" dirty="0" smtClean="0"/>
              <a:t>. </a:t>
            </a:r>
          </a:p>
          <a:p>
            <a:pPr marL="45720" indent="0">
              <a:lnSpc>
                <a:spcPct val="120000"/>
              </a:lnSpc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340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538" y="476672"/>
            <a:ext cx="7992888" cy="2448272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1800" dirty="0"/>
              <a:t>В 2023 году </a:t>
            </a:r>
            <a:r>
              <a:rPr lang="ru-RU" sz="1800" dirty="0" err="1"/>
              <a:t>Чернопенская</a:t>
            </a:r>
            <a:r>
              <a:rPr lang="ru-RU" sz="1800" dirty="0"/>
              <a:t> средняя школа успешно защитилась и получила грант Фонда </a:t>
            </a:r>
            <a:r>
              <a:rPr lang="ru-RU" sz="1800" dirty="0" smtClean="0"/>
              <a:t>«Гордимся </a:t>
            </a:r>
            <a:r>
              <a:rPr lang="ru-RU" sz="1800" dirty="0"/>
              <a:t>тобой» по программе </a:t>
            </a:r>
            <a:r>
              <a:rPr lang="ru-RU" sz="1800" dirty="0" smtClean="0"/>
              <a:t>«За </a:t>
            </a:r>
            <a:r>
              <a:rPr lang="ru-RU" sz="1800" dirty="0"/>
              <a:t>Родину, за Россию».</a:t>
            </a:r>
          </a:p>
          <a:p>
            <a:pPr marL="45720" indent="0" algn="just">
              <a:buNone/>
            </a:pPr>
            <a:r>
              <a:rPr lang="ru-RU" sz="1800" dirty="0"/>
              <a:t>В рамках </a:t>
            </a:r>
            <a:r>
              <a:rPr lang="ru-RU" sz="1800" dirty="0" err="1"/>
              <a:t>софинансирования</a:t>
            </a:r>
            <a:r>
              <a:rPr lang="ru-RU" sz="1800" dirty="0"/>
              <a:t> данного мероприятия Администрация поселения  выполнила работы по устройству и благоустройству </a:t>
            </a:r>
            <a:r>
              <a:rPr lang="ru-RU" sz="1800" dirty="0" smtClean="0"/>
              <a:t>«Площадки </a:t>
            </a:r>
            <a:r>
              <a:rPr lang="ru-RU" sz="1800" dirty="0"/>
              <a:t>исторической </a:t>
            </a:r>
            <a:r>
              <a:rPr lang="ru-RU" sz="1800" dirty="0" smtClean="0"/>
              <a:t>памяти» в районе </a:t>
            </a:r>
            <a:r>
              <a:rPr lang="ru-RU" sz="1800" dirty="0"/>
              <a:t>центральной площади и </a:t>
            </a:r>
            <a:r>
              <a:rPr lang="ru-RU" sz="1800" dirty="0" smtClean="0"/>
              <a:t>здания Сухоноговской </a:t>
            </a:r>
            <a:r>
              <a:rPr lang="ru-RU" sz="1800" dirty="0"/>
              <a:t>медицинской амбулатории. </a:t>
            </a:r>
            <a:r>
              <a:rPr lang="ru-RU" sz="1800" dirty="0" smtClean="0"/>
              <a:t>Сумма </a:t>
            </a:r>
            <a:r>
              <a:rPr lang="ru-RU" sz="1800" dirty="0"/>
              <a:t>затрат составила </a:t>
            </a:r>
            <a:r>
              <a:rPr lang="ru-RU" sz="1800" dirty="0" smtClean="0"/>
              <a:t>500 </a:t>
            </a:r>
            <a:r>
              <a:rPr lang="ru-RU" sz="1800" dirty="0"/>
              <a:t>000 </a:t>
            </a:r>
            <a:r>
              <a:rPr lang="ru-RU" sz="1800" dirty="0" smtClean="0"/>
              <a:t>руб.</a:t>
            </a:r>
            <a:endParaRPr lang="ru-RU" sz="1800" dirty="0"/>
          </a:p>
          <a:p>
            <a:pPr marL="45720" indent="0" algn="just">
              <a:buNone/>
            </a:pP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21" y="3284984"/>
            <a:ext cx="4320480" cy="32403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08" y="2708920"/>
            <a:ext cx="2862318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11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7992888" cy="5256584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ru-RU" sz="2800" dirty="0">
                <a:solidFill>
                  <a:srgbClr val="00B0F0"/>
                </a:solidFill>
              </a:rPr>
              <a:t>ДОБРЫЙ </a:t>
            </a:r>
            <a:r>
              <a:rPr lang="ru-RU" sz="2800" dirty="0" smtClean="0">
                <a:solidFill>
                  <a:srgbClr val="00B0F0"/>
                </a:solidFill>
              </a:rPr>
              <a:t>ВЕЧЕР, УВАЖАЕМЫЕ </a:t>
            </a:r>
            <a:r>
              <a:rPr lang="ru-RU" sz="2800" dirty="0">
                <a:solidFill>
                  <a:srgbClr val="00B0F0"/>
                </a:solidFill>
              </a:rPr>
              <a:t>ЖИТЕЛИ ЧЕРНОПЕНСКОЙ ЗЕМЛИ, УВАЖАЕМЫЕ ДЕПУТАТЫ, ГОСТИ, </a:t>
            </a:r>
            <a:r>
              <a:rPr lang="ru-RU" sz="2800" dirty="0" smtClean="0">
                <a:solidFill>
                  <a:srgbClr val="00B0F0"/>
                </a:solidFill>
              </a:rPr>
              <a:t>ПРИГЛАШЕННЫЕ!</a:t>
            </a:r>
            <a:endParaRPr lang="ru-RU" sz="2800" dirty="0">
              <a:solidFill>
                <a:srgbClr val="00B0F0"/>
              </a:solidFill>
            </a:endParaRPr>
          </a:p>
          <a:p>
            <a:pPr marL="36576" indent="0" algn="just">
              <a:buNone/>
            </a:pPr>
            <a:r>
              <a:rPr lang="ru-RU" sz="2800" dirty="0" smtClean="0"/>
              <a:t>         </a:t>
            </a:r>
          </a:p>
          <a:p>
            <a:pPr marL="36576" indent="0" algn="just">
              <a:buNone/>
            </a:pPr>
            <a:r>
              <a:rPr lang="ru-RU" sz="2800" dirty="0" smtClean="0"/>
              <a:t>       В 2023 </a:t>
            </a:r>
            <a:r>
              <a:rPr lang="ru-RU" sz="2800" dirty="0"/>
              <a:t>году работа администрации </a:t>
            </a:r>
            <a:r>
              <a:rPr lang="ru-RU" sz="2800" dirty="0" smtClean="0"/>
              <a:t>сельского поселения </a:t>
            </a:r>
            <a:r>
              <a:rPr lang="ru-RU" sz="2800" dirty="0"/>
              <a:t>и структурных подразделений проводилась в соответствии с </a:t>
            </a:r>
            <a:r>
              <a:rPr lang="ru-RU" sz="2800" dirty="0" smtClean="0"/>
              <a:t>требованиями 131-ФЗ «Об </a:t>
            </a:r>
            <a:r>
              <a:rPr lang="ru-RU" sz="2800" dirty="0"/>
              <a:t>общих принципах организации местного самоуправления </a:t>
            </a:r>
            <a:r>
              <a:rPr lang="ru-RU" sz="2800" dirty="0" smtClean="0"/>
              <a:t>РФ», </a:t>
            </a:r>
            <a:r>
              <a:rPr lang="ru-RU" sz="2800" dirty="0"/>
              <a:t>а также </a:t>
            </a:r>
            <a:r>
              <a:rPr lang="ru-RU" sz="2800" dirty="0" smtClean="0"/>
              <a:t>Уставом </a:t>
            </a:r>
            <a:r>
              <a:rPr lang="ru-RU" sz="2800" dirty="0"/>
              <a:t>муниципального образования. </a:t>
            </a:r>
            <a:endParaRPr lang="ru-RU" sz="2800" dirty="0" smtClean="0"/>
          </a:p>
          <a:p>
            <a:pPr marL="36576" indent="0" algn="just">
              <a:buNone/>
            </a:pPr>
            <a:endParaRPr lang="ru-RU" sz="1000" dirty="0"/>
          </a:p>
          <a:p>
            <a:pPr marL="36576" indent="0" algn="just">
              <a:buNone/>
            </a:pPr>
            <a:r>
              <a:rPr lang="ru-RU" sz="2800" dirty="0" smtClean="0"/>
              <a:t>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875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92696"/>
            <a:ext cx="7618040" cy="5544657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b="1" dirty="0">
                <a:solidFill>
                  <a:srgbClr val="00B0F0"/>
                </a:solidFill>
              </a:rPr>
              <a:t>Социальное направление</a:t>
            </a:r>
          </a:p>
          <a:p>
            <a:pPr marL="45720" indent="0" algn="just">
              <a:buNone/>
            </a:pPr>
            <a:endParaRPr lang="ru-RU" dirty="0">
              <a:solidFill>
                <a:srgbClr val="00B0F0"/>
              </a:solidFill>
            </a:endParaRPr>
          </a:p>
          <a:p>
            <a:pPr marL="342900" indent="-342900" algn="just"/>
            <a:r>
              <a:rPr lang="ru-RU" dirty="0"/>
              <a:t>Выплата стипендии лучшему ученику </a:t>
            </a:r>
            <a:r>
              <a:rPr lang="ru-RU" dirty="0" err="1"/>
              <a:t>Чернопенской</a:t>
            </a:r>
            <a:r>
              <a:rPr lang="ru-RU" dirty="0"/>
              <a:t> средней общеобразовательной школы – </a:t>
            </a:r>
            <a:r>
              <a:rPr lang="ru-RU" b="1" dirty="0"/>
              <a:t>9 000</a:t>
            </a:r>
            <a:r>
              <a:rPr lang="ru-RU" dirty="0"/>
              <a:t> руб.</a:t>
            </a:r>
          </a:p>
          <a:p>
            <a:pPr marL="342900" indent="-342900" algn="just"/>
            <a:r>
              <a:rPr lang="ru-RU" dirty="0"/>
              <a:t>Выплаты, доплаты к пенсиям муниципальным служащим за выслугу лет - </a:t>
            </a:r>
            <a:r>
              <a:rPr lang="ru-RU" b="1" dirty="0"/>
              <a:t>112 800</a:t>
            </a:r>
            <a:r>
              <a:rPr lang="ru-RU" dirty="0"/>
              <a:t> руб. </a:t>
            </a:r>
          </a:p>
          <a:p>
            <a:pPr marL="342900" indent="-342900" algn="just"/>
            <a:r>
              <a:rPr lang="ru-RU" dirty="0"/>
              <a:t>Поздравления ветеранов и юбиляров в 2023 г. проходили по линии содержания МКУ ЦКМ «Сухоноговский»,  включены в программу учреждения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Общественный </a:t>
            </a:r>
            <a:r>
              <a:rPr lang="ru-RU" dirty="0"/>
              <a:t>совет по профилактике правонарушений среди несовершеннолетних детей - проведено 2 заседания.</a:t>
            </a:r>
          </a:p>
          <a:p>
            <a:pPr algn="just"/>
            <a:r>
              <a:rPr lang="ru-RU" dirty="0"/>
              <a:t>На учете при администрации </a:t>
            </a:r>
            <a:r>
              <a:rPr lang="ru-RU" dirty="0" smtClean="0"/>
              <a:t>- 1 </a:t>
            </a:r>
            <a:r>
              <a:rPr lang="ru-RU" dirty="0"/>
              <a:t>семья.</a:t>
            </a:r>
          </a:p>
          <a:p>
            <a:pPr algn="just"/>
            <a:r>
              <a:rPr lang="ru-RU" dirty="0"/>
              <a:t>А</a:t>
            </a:r>
            <a:r>
              <a:rPr lang="ru-RU" dirty="0" smtClean="0"/>
              <a:t>дминистративная комиссия - выдано 6 предписаний, составлено </a:t>
            </a:r>
            <a:r>
              <a:rPr lang="ru-RU" dirty="0"/>
              <a:t>3 </a:t>
            </a:r>
            <a:r>
              <a:rPr lang="ru-RU" dirty="0" smtClean="0"/>
              <a:t>протокола.</a:t>
            </a:r>
          </a:p>
          <a:p>
            <a:pPr algn="just"/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096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18" y="116632"/>
            <a:ext cx="8443614" cy="3816424"/>
          </a:xfrm>
        </p:spPr>
        <p:txBody>
          <a:bodyPr>
            <a:normAutofit fontScale="85000" lnSpcReduction="20000"/>
          </a:bodyPr>
          <a:lstStyle/>
          <a:p>
            <a:pPr marL="45720" indent="0" algn="just">
              <a:buNone/>
            </a:pPr>
            <a:r>
              <a:rPr lang="ru-RU" sz="1300" b="1" dirty="0" smtClean="0">
                <a:solidFill>
                  <a:srgbClr val="00B0F0"/>
                </a:solidFill>
              </a:rPr>
              <a:t>СПОРТИВНАЯ </a:t>
            </a:r>
            <a:r>
              <a:rPr lang="ru-RU" sz="1300" b="1" dirty="0">
                <a:solidFill>
                  <a:srgbClr val="00B0F0"/>
                </a:solidFill>
              </a:rPr>
              <a:t>ЖИЗНЬ </a:t>
            </a:r>
            <a:r>
              <a:rPr lang="ru-RU" sz="1300" b="1" dirty="0" smtClean="0">
                <a:solidFill>
                  <a:srgbClr val="00B0F0"/>
                </a:solidFill>
              </a:rPr>
              <a:t>ПОСЕЛЕНИЯ</a:t>
            </a:r>
            <a:endParaRPr lang="ru-RU" sz="1300" dirty="0" smtClean="0">
              <a:solidFill>
                <a:srgbClr val="00B0F0"/>
              </a:solidFill>
            </a:endParaRPr>
          </a:p>
          <a:p>
            <a:pPr algn="just"/>
            <a:endParaRPr lang="ru-RU" sz="1300" dirty="0"/>
          </a:p>
          <a:p>
            <a:pPr marL="45720" indent="0" algn="just">
              <a:buNone/>
            </a:pPr>
            <a:r>
              <a:rPr lang="ru-RU" sz="1300" dirty="0" smtClean="0"/>
              <a:t>     На </a:t>
            </a:r>
            <a:r>
              <a:rPr lang="ru-RU" sz="1300" dirty="0"/>
              <a:t>базе МКУ СЦ им. А.И. </a:t>
            </a:r>
            <a:r>
              <a:rPr lang="ru-RU" sz="1300" dirty="0" err="1" smtClean="0"/>
              <a:t>Шелюхина</a:t>
            </a:r>
            <a:r>
              <a:rPr lang="ru-RU" sz="1300" dirty="0" smtClean="0"/>
              <a:t> проводятся </a:t>
            </a:r>
            <a:r>
              <a:rPr lang="ru-RU" sz="1300" dirty="0"/>
              <a:t>спортивные </a:t>
            </a:r>
            <a:r>
              <a:rPr lang="ru-RU" sz="1300" dirty="0" smtClean="0"/>
              <a:t>секции - каратэ, тяжелая </a:t>
            </a:r>
            <a:r>
              <a:rPr lang="ru-RU" sz="1300" dirty="0"/>
              <a:t>атлетика, </a:t>
            </a:r>
            <a:r>
              <a:rPr lang="ru-RU" sz="1300" dirty="0" smtClean="0"/>
              <a:t>настольный теннис</a:t>
            </a:r>
            <a:r>
              <a:rPr lang="ru-RU" sz="1300" dirty="0"/>
              <a:t>, </a:t>
            </a:r>
            <a:r>
              <a:rPr lang="ru-RU" sz="1300" dirty="0" smtClean="0"/>
              <a:t>шашки-шахматы, волейбол, футбол, лыжная секция.</a:t>
            </a:r>
            <a:endParaRPr lang="ru-RU" sz="1300" dirty="0"/>
          </a:p>
          <a:p>
            <a:pPr marL="36576" indent="0" algn="just">
              <a:lnSpc>
                <a:spcPct val="120000"/>
              </a:lnSpc>
              <a:buNone/>
            </a:pPr>
            <a:r>
              <a:rPr lang="ru-RU" sz="1300" dirty="0" smtClean="0"/>
              <a:t>    На </a:t>
            </a:r>
            <a:r>
              <a:rPr lang="ru-RU" sz="1300" dirty="0"/>
              <a:t>базе </a:t>
            </a:r>
            <a:r>
              <a:rPr lang="ru-RU" sz="1300" dirty="0" smtClean="0"/>
              <a:t>средней </a:t>
            </a:r>
            <a:r>
              <a:rPr lang="ru-RU" sz="1300" dirty="0"/>
              <a:t>школы имеется спортзал 162 м</a:t>
            </a:r>
            <a:r>
              <a:rPr lang="ru-RU" sz="1300" baseline="30000" dirty="0"/>
              <a:t>2</a:t>
            </a:r>
            <a:r>
              <a:rPr lang="ru-RU" sz="1300" dirty="0"/>
              <a:t>, где ежедневно проходят уроки физкультуры, проводятся дни здоровья, волейбол, баскетбол, лёгкая атлетика.</a:t>
            </a:r>
          </a:p>
          <a:p>
            <a:pPr marL="36576" indent="0" algn="just">
              <a:lnSpc>
                <a:spcPct val="120000"/>
              </a:lnSpc>
              <a:buNone/>
            </a:pPr>
            <a:r>
              <a:rPr lang="ru-RU" sz="1300" dirty="0" smtClean="0"/>
              <a:t>    В </a:t>
            </a:r>
            <a:r>
              <a:rPr lang="ru-RU" sz="1300" dirty="0"/>
              <a:t>детском саду «Колосок» проводятся ежедневная зарядка, подвижные игры, велогонки</a:t>
            </a:r>
            <a:r>
              <a:rPr lang="ru-RU" sz="1300" dirty="0" smtClean="0"/>
              <a:t>.</a:t>
            </a:r>
          </a:p>
          <a:p>
            <a:pPr marL="45720" indent="0" algn="just">
              <a:buNone/>
            </a:pPr>
            <a:r>
              <a:rPr lang="ru-RU" sz="1300" dirty="0" smtClean="0"/>
              <a:t>    Каждый год организуются в сосновом бору лыжные трассы, ежегодно </a:t>
            </a:r>
            <a:r>
              <a:rPr lang="ru-RU" sz="1300" dirty="0"/>
              <a:t>заливается каток для массового </a:t>
            </a:r>
            <a:r>
              <a:rPr lang="ru-RU" sz="1300" dirty="0" smtClean="0"/>
              <a:t>катания. Имеются в арсенале спортивный корт с новым резиновым покрытием, летняя волейбольная площадка, </a:t>
            </a:r>
            <a:r>
              <a:rPr lang="ru-RU" sz="1300" dirty="0" err="1" smtClean="0"/>
              <a:t>минифутбольная</a:t>
            </a:r>
            <a:r>
              <a:rPr lang="ru-RU" sz="1300" dirty="0" smtClean="0"/>
              <a:t> летняя площадка с новым покрытием,  уличная спортивная площадка с новым оборудованием и новым резиновым покрытием.</a:t>
            </a:r>
          </a:p>
          <a:p>
            <a:pPr marL="45720" indent="0" algn="just">
              <a:buNone/>
            </a:pPr>
            <a:r>
              <a:rPr lang="ru-RU" sz="1300" dirty="0" smtClean="0"/>
              <a:t>    В 2023 г. ребята </a:t>
            </a:r>
            <a:r>
              <a:rPr lang="ru-RU" sz="1300" dirty="0"/>
              <a:t>секции тяжелой атлетика принимали участия в межрегиональных, областных и всероссийских соревнованиях.</a:t>
            </a:r>
          </a:p>
          <a:p>
            <a:pPr marL="45720" indent="0" algn="just">
              <a:buNone/>
            </a:pPr>
            <a:r>
              <a:rPr lang="ru-RU" sz="1300" dirty="0" smtClean="0"/>
              <a:t>    Районные </a:t>
            </a:r>
            <a:r>
              <a:rPr lang="ru-RU" sz="1300" dirty="0"/>
              <a:t>сельские спортивные </a:t>
            </a:r>
            <a:r>
              <a:rPr lang="ru-RU" sz="1300" dirty="0" smtClean="0"/>
              <a:t>игры - 1 </a:t>
            </a:r>
            <a:r>
              <a:rPr lang="ru-RU" sz="1300" dirty="0"/>
              <a:t>место Кубок по мини-футболу, 1 место Кубок </a:t>
            </a:r>
            <a:r>
              <a:rPr lang="ru-RU" sz="1300" dirty="0" err="1"/>
              <a:t>дартс</a:t>
            </a:r>
            <a:r>
              <a:rPr lang="ru-RU" sz="1300" dirty="0"/>
              <a:t> </a:t>
            </a:r>
            <a:r>
              <a:rPr lang="ru-RU" sz="1300" dirty="0" smtClean="0"/>
              <a:t>ветераны - Золотой </a:t>
            </a:r>
            <a:r>
              <a:rPr lang="ru-RU" sz="1300" dirty="0"/>
              <a:t>возраст, </a:t>
            </a:r>
            <a:r>
              <a:rPr lang="ru-RU" sz="1300" dirty="0" smtClean="0"/>
              <a:t> 2 </a:t>
            </a:r>
            <a:r>
              <a:rPr lang="ru-RU" sz="1300" dirty="0"/>
              <a:t>место Кубок ветераны </a:t>
            </a:r>
            <a:r>
              <a:rPr lang="ru-RU" sz="1300" dirty="0" smtClean="0"/>
              <a:t>лыжи - Золотой </a:t>
            </a:r>
            <a:r>
              <a:rPr lang="ru-RU" sz="1300" dirty="0"/>
              <a:t>возраст, 3 место Кубок </a:t>
            </a:r>
            <a:r>
              <a:rPr lang="ru-RU" sz="1300" dirty="0" smtClean="0"/>
              <a:t>настольный теннис</a:t>
            </a:r>
            <a:r>
              <a:rPr lang="ru-RU" sz="1300" dirty="0"/>
              <a:t>, 3 место Кубок </a:t>
            </a:r>
            <a:r>
              <a:rPr lang="ru-RU" sz="1300" dirty="0" smtClean="0"/>
              <a:t>- плавание</a:t>
            </a:r>
            <a:r>
              <a:rPr lang="ru-RU" sz="1300" dirty="0"/>
              <a:t>, 3 место Кубок  </a:t>
            </a:r>
            <a:r>
              <a:rPr lang="ru-RU" sz="1300" dirty="0" smtClean="0"/>
              <a:t>- гири</a:t>
            </a:r>
            <a:r>
              <a:rPr lang="ru-RU" sz="1300" dirty="0"/>
              <a:t>.</a:t>
            </a:r>
          </a:p>
          <a:p>
            <a:pPr marL="45720" indent="0" algn="just">
              <a:buNone/>
            </a:pPr>
            <a:r>
              <a:rPr lang="ru-RU" sz="1300" dirty="0" smtClean="0"/>
              <a:t>    Наше поселение </a:t>
            </a:r>
            <a:r>
              <a:rPr lang="ru-RU" sz="1300" dirty="0"/>
              <a:t>стало Победителем  в районном смотре </a:t>
            </a:r>
            <a:r>
              <a:rPr lang="ru-RU" sz="1300" strike="sngStrike" dirty="0"/>
              <a:t>к</a:t>
            </a:r>
            <a:r>
              <a:rPr lang="ru-RU" sz="1300" dirty="0"/>
              <a:t>онкурсе на лучшую организацию спортивной работы. </a:t>
            </a:r>
            <a:r>
              <a:rPr lang="ru-RU" sz="1300" dirty="0" smtClean="0"/>
              <a:t>Директор спортивного </a:t>
            </a:r>
            <a:r>
              <a:rPr lang="ru-RU" sz="1300" dirty="0"/>
              <a:t>центра Потапова О.В. </a:t>
            </a:r>
            <a:r>
              <a:rPr lang="ru-RU" sz="1300" dirty="0" smtClean="0"/>
              <a:t>награждена </a:t>
            </a:r>
            <a:r>
              <a:rPr lang="ru-RU" sz="1300" dirty="0"/>
              <a:t>почетными грамотами </a:t>
            </a:r>
            <a:r>
              <a:rPr lang="ru-RU" sz="1300" dirty="0" smtClean="0"/>
              <a:t>«Лучший </a:t>
            </a:r>
            <a:r>
              <a:rPr lang="ru-RU" sz="1300" dirty="0"/>
              <a:t>директор спортивного клуба» и </a:t>
            </a:r>
            <a:r>
              <a:rPr lang="ru-RU" sz="1300" dirty="0" smtClean="0"/>
              <a:t>«За </a:t>
            </a:r>
            <a:r>
              <a:rPr lang="ru-RU" sz="1300" dirty="0"/>
              <a:t>вклад в развитие спорта на территории сельского поселения», а так же получила свидетельство </a:t>
            </a:r>
            <a:r>
              <a:rPr lang="ru-RU" sz="1300" dirty="0" smtClean="0"/>
              <a:t>о </a:t>
            </a:r>
            <a:r>
              <a:rPr lang="ru-RU" sz="1300" dirty="0"/>
              <a:t>занесении на доску почета к 95-ти </a:t>
            </a:r>
            <a:r>
              <a:rPr lang="ru-RU" sz="1300" dirty="0" err="1"/>
              <a:t>летию</a:t>
            </a:r>
            <a:r>
              <a:rPr lang="ru-RU" sz="1300" dirty="0"/>
              <a:t> Костромского </a:t>
            </a:r>
            <a:r>
              <a:rPr lang="ru-RU" sz="1300" dirty="0" smtClean="0"/>
              <a:t>района.</a:t>
            </a:r>
            <a:endParaRPr lang="ru-RU" sz="1300" dirty="0"/>
          </a:p>
          <a:p>
            <a:pPr marL="45720" indent="0" algn="just">
              <a:buNone/>
            </a:pPr>
            <a:r>
              <a:rPr lang="ru-RU" sz="1300" dirty="0" smtClean="0"/>
              <a:t>    Мы </a:t>
            </a:r>
            <a:r>
              <a:rPr lang="ru-RU" sz="1300" dirty="0"/>
              <a:t>были в числе призеров партийного проекта </a:t>
            </a:r>
            <a:r>
              <a:rPr lang="ru-RU" sz="1300" dirty="0" smtClean="0"/>
              <a:t>«Единой России» – «Кострома лыжная» - 1-е </a:t>
            </a:r>
            <a:r>
              <a:rPr lang="ru-RU" sz="1300" dirty="0"/>
              <a:t>место среди поселений,  1 и 3 места в личном </a:t>
            </a:r>
            <a:r>
              <a:rPr lang="ru-RU" sz="1300" dirty="0" smtClean="0"/>
              <a:t>первенстве - </a:t>
            </a:r>
            <a:r>
              <a:rPr lang="ru-RU" sz="1300" dirty="0"/>
              <a:t>Поселение признано одно из лучших в организации лыжных </a:t>
            </a:r>
            <a:r>
              <a:rPr lang="ru-RU" sz="1300" dirty="0" smtClean="0"/>
              <a:t>трасс - </a:t>
            </a:r>
            <a:r>
              <a:rPr lang="ru-RU" sz="1300" dirty="0"/>
              <a:t>2 место. В нашем поселении растут и воспитываются </a:t>
            </a:r>
            <a:r>
              <a:rPr lang="ru-RU" sz="1300" dirty="0" smtClean="0"/>
              <a:t>- Мария Финогенова, Савелий Финогенов. Младшая группа - Панков </a:t>
            </a:r>
            <a:r>
              <a:rPr lang="ru-RU" sz="1300" dirty="0"/>
              <a:t>Артем</a:t>
            </a:r>
            <a:r>
              <a:rPr lang="ru-RU" sz="1300" dirty="0" smtClean="0"/>
              <a:t>, </a:t>
            </a:r>
            <a:r>
              <a:rPr lang="ru-RU" sz="1300" dirty="0" err="1" smtClean="0"/>
              <a:t>Богдашов</a:t>
            </a:r>
            <a:r>
              <a:rPr lang="ru-RU" sz="1300" dirty="0" smtClean="0"/>
              <a:t> Владислав, Ушаков Михаил, Михалков </a:t>
            </a:r>
            <a:r>
              <a:rPr lang="ru-RU" sz="1300" dirty="0"/>
              <a:t>Тимофей</a:t>
            </a:r>
            <a:r>
              <a:rPr lang="ru-RU" sz="1300" dirty="0" smtClean="0"/>
              <a:t>, Федотов </a:t>
            </a:r>
            <a:r>
              <a:rPr lang="ru-RU" sz="1300" dirty="0"/>
              <a:t>Степан.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8" y="3767682"/>
            <a:ext cx="2247714" cy="29969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137" y="4861686"/>
            <a:ext cx="2537264" cy="19029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081" y="3861048"/>
            <a:ext cx="2237911" cy="29035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679" y="4766412"/>
            <a:ext cx="2707086" cy="200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2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3"/>
            <a:ext cx="8712968" cy="4248471"/>
          </a:xfrm>
        </p:spPr>
        <p:txBody>
          <a:bodyPr>
            <a:normAutofit fontScale="55000" lnSpcReduction="20000"/>
          </a:bodyPr>
          <a:lstStyle/>
          <a:p>
            <a:pPr marL="45720" indent="0">
              <a:buNone/>
            </a:pPr>
            <a:r>
              <a:rPr lang="ru-RU" sz="2200" b="1" dirty="0">
                <a:solidFill>
                  <a:srgbClr val="00B0F0"/>
                </a:solidFill>
              </a:rPr>
              <a:t>Деятельность МКУ ЦКМ « Сухоноговский» за </a:t>
            </a:r>
            <a:r>
              <a:rPr lang="ru-RU" sz="2200" b="1" dirty="0" smtClean="0">
                <a:solidFill>
                  <a:srgbClr val="00B0F0"/>
                </a:solidFill>
              </a:rPr>
              <a:t>2023 год</a:t>
            </a:r>
          </a:p>
          <a:p>
            <a:pPr marL="45720" indent="0">
              <a:buNone/>
            </a:pPr>
            <a:endParaRPr lang="ru-RU" sz="2200" dirty="0"/>
          </a:p>
          <a:p>
            <a:pPr marL="45720" indent="0">
              <a:buNone/>
            </a:pPr>
            <a:r>
              <a:rPr lang="ru-RU" sz="2200" dirty="0"/>
              <a:t>Клубные </a:t>
            </a:r>
            <a:r>
              <a:rPr lang="ru-RU" sz="2200" dirty="0" smtClean="0"/>
              <a:t>формирования:</a:t>
            </a:r>
          </a:p>
          <a:p>
            <a:pPr marL="45720" indent="0">
              <a:buNone/>
            </a:pPr>
            <a:endParaRPr lang="ru-RU" sz="2200" dirty="0"/>
          </a:p>
          <a:p>
            <a:r>
              <a:rPr lang="ru-RU" sz="2200" dirty="0"/>
              <a:t>народный коллектив «Светлица</a:t>
            </a:r>
            <a:r>
              <a:rPr lang="ru-RU" sz="2200" dirty="0" smtClean="0"/>
              <a:t>» - </a:t>
            </a:r>
            <a:r>
              <a:rPr lang="ru-RU" sz="2200" dirty="0"/>
              <a:t>возраст 35-60</a:t>
            </a:r>
          </a:p>
          <a:p>
            <a:r>
              <a:rPr lang="ru-RU" sz="2200" dirty="0"/>
              <a:t>театр </a:t>
            </a:r>
            <a:r>
              <a:rPr lang="ru-RU" sz="2200" dirty="0" smtClean="0"/>
              <a:t>«С</a:t>
            </a:r>
            <a:r>
              <a:rPr lang="ru-RU" sz="2200" dirty="0" smtClean="0"/>
              <a:t>казка» </a:t>
            </a:r>
            <a:r>
              <a:rPr lang="ru-RU" sz="2200" dirty="0" smtClean="0"/>
              <a:t>- от </a:t>
            </a:r>
            <a:r>
              <a:rPr lang="ru-RU" sz="2200" dirty="0"/>
              <a:t>8 до 18 лет</a:t>
            </a:r>
          </a:p>
          <a:p>
            <a:r>
              <a:rPr lang="ru-RU" sz="2200" dirty="0"/>
              <a:t>студия Юность-14-35 лет</a:t>
            </a:r>
          </a:p>
          <a:p>
            <a:r>
              <a:rPr lang="ru-RU" sz="2200" dirty="0"/>
              <a:t>студия декоративно-прикладного </a:t>
            </a:r>
            <a:r>
              <a:rPr lang="ru-RU" sz="2200" dirty="0" smtClean="0"/>
              <a:t>творчества </a:t>
            </a:r>
          </a:p>
          <a:p>
            <a:r>
              <a:rPr lang="ru-RU" sz="2200" dirty="0" smtClean="0"/>
              <a:t>ансамбль </a:t>
            </a:r>
            <a:r>
              <a:rPr lang="ru-RU" sz="2200" dirty="0"/>
              <a:t>танца </a:t>
            </a:r>
            <a:r>
              <a:rPr lang="ru-RU" sz="2200" dirty="0" smtClean="0"/>
              <a:t>«Каскад» - 10-11 лет </a:t>
            </a:r>
            <a:r>
              <a:rPr lang="ru-RU" sz="2200" dirty="0"/>
              <a:t>и 14-36 лет</a:t>
            </a:r>
          </a:p>
          <a:p>
            <a:r>
              <a:rPr lang="ru-RU" sz="2200" dirty="0" smtClean="0"/>
              <a:t>молодежный </a:t>
            </a:r>
            <a:r>
              <a:rPr lang="ru-RU" sz="2200" dirty="0"/>
              <a:t>клуб </a:t>
            </a:r>
            <a:r>
              <a:rPr lang="ru-RU" sz="2200" dirty="0" smtClean="0"/>
              <a:t>«</a:t>
            </a:r>
            <a:r>
              <a:rPr lang="ru-RU" sz="2200" dirty="0" err="1" smtClean="0"/>
              <a:t>Движ</a:t>
            </a:r>
            <a:r>
              <a:rPr lang="ru-RU" sz="2200" dirty="0"/>
              <a:t>»</a:t>
            </a:r>
          </a:p>
          <a:p>
            <a:r>
              <a:rPr lang="ru-RU" sz="2200" dirty="0"/>
              <a:t>клуб </a:t>
            </a:r>
            <a:r>
              <a:rPr lang="ru-RU" sz="2200" dirty="0" smtClean="0"/>
              <a:t>«Ветеран» - 55-80 лет</a:t>
            </a:r>
            <a:endParaRPr lang="ru-RU" sz="2200" dirty="0"/>
          </a:p>
          <a:p>
            <a:r>
              <a:rPr lang="ru-RU" sz="2200" dirty="0"/>
              <a:t>детский клуб </a:t>
            </a:r>
            <a:r>
              <a:rPr lang="ru-RU" sz="2200" dirty="0" smtClean="0"/>
              <a:t>«Радуга»</a:t>
            </a:r>
            <a:endParaRPr lang="ru-RU" sz="2200" dirty="0"/>
          </a:p>
          <a:p>
            <a:r>
              <a:rPr lang="ru-RU" sz="2200" dirty="0"/>
              <a:t>к</a:t>
            </a:r>
            <a:r>
              <a:rPr lang="ru-RU" sz="2200" dirty="0" smtClean="0"/>
              <a:t>луб любители бильярда</a:t>
            </a:r>
            <a:endParaRPr lang="ru-RU" sz="2200" dirty="0"/>
          </a:p>
          <a:p>
            <a:r>
              <a:rPr lang="ru-RU" sz="2200" dirty="0"/>
              <a:t>с</a:t>
            </a:r>
            <a:r>
              <a:rPr lang="ru-RU" sz="2200" dirty="0" smtClean="0"/>
              <a:t>емейный </a:t>
            </a:r>
            <a:r>
              <a:rPr lang="ru-RU" sz="2200" dirty="0"/>
              <a:t>клуб «Лирика</a:t>
            </a:r>
            <a:r>
              <a:rPr lang="ru-RU" sz="2200" dirty="0" smtClean="0"/>
              <a:t>»</a:t>
            </a:r>
          </a:p>
          <a:p>
            <a:endParaRPr lang="ru-RU" sz="2200" dirty="0" smtClean="0"/>
          </a:p>
          <a:p>
            <a:pPr marL="36576" indent="0" algn="just">
              <a:lnSpc>
                <a:spcPct val="120000"/>
              </a:lnSpc>
              <a:buNone/>
            </a:pPr>
            <a:r>
              <a:rPr lang="ru-RU" sz="2200" dirty="0" smtClean="0"/>
              <a:t>На </a:t>
            </a:r>
            <a:r>
              <a:rPr lang="ru-RU" sz="2200" dirty="0"/>
              <a:t>базе МКУ ЦКМ «Сухоноговский»</a:t>
            </a:r>
            <a:r>
              <a:rPr lang="ru-RU" sz="2200" b="1" dirty="0"/>
              <a:t> </a:t>
            </a:r>
            <a:r>
              <a:rPr lang="ru-RU" sz="2200" dirty="0"/>
              <a:t>проводятся все массовые мероприятия, праздники, концерты. Коллектив учреждения и участники клубных формирований принимают участие во всех культурных мероприятиях Костромского района и области, межрегиональных, Всероссийских фестивалях и конкурсах. Организованы бесплатные сеансы показа фильмов и мультфильмов</a:t>
            </a:r>
            <a:r>
              <a:rPr lang="ru-RU" sz="2200" dirty="0" smtClean="0"/>
              <a:t>.</a:t>
            </a:r>
          </a:p>
          <a:p>
            <a:pPr marL="36576" indent="0" algn="just">
              <a:lnSpc>
                <a:spcPct val="120000"/>
              </a:lnSpc>
              <a:buNone/>
            </a:pPr>
            <a:r>
              <a:rPr lang="ru-RU" sz="2200" dirty="0" smtClean="0"/>
              <a:t>В 2023 </a:t>
            </a:r>
            <a:r>
              <a:rPr lang="ru-RU" sz="2200" dirty="0"/>
              <a:t>году были приобретены  новое оборудование, костюмы. </a:t>
            </a:r>
            <a:endParaRPr lang="ru-RU" sz="2200" dirty="0" smtClean="0"/>
          </a:p>
          <a:p>
            <a:pPr marL="36576" indent="0" algn="just">
              <a:lnSpc>
                <a:spcPct val="120000"/>
              </a:lnSpc>
              <a:buNone/>
            </a:pPr>
            <a:r>
              <a:rPr lang="ru-RU" sz="2200" dirty="0" smtClean="0"/>
              <a:t>В </a:t>
            </a:r>
            <a:r>
              <a:rPr lang="ru-RU" sz="2200" dirty="0"/>
              <a:t>2023 году наш Центр Культуры стал одним из лучших в программе </a:t>
            </a:r>
            <a:r>
              <a:rPr lang="ru-RU" sz="2200" dirty="0" smtClean="0"/>
              <a:t>«Пушкинская </a:t>
            </a:r>
            <a:r>
              <a:rPr lang="ru-RU" sz="2200" dirty="0"/>
              <a:t>карта</a:t>
            </a:r>
            <a:r>
              <a:rPr lang="ru-RU" sz="2200" dirty="0" smtClean="0"/>
              <a:t>». </a:t>
            </a:r>
            <a:endParaRPr lang="ru-RU" sz="2200" dirty="0"/>
          </a:p>
          <a:p>
            <a:pPr marL="36576" indent="0" algn="just">
              <a:lnSpc>
                <a:spcPct val="120000"/>
              </a:lnSpc>
              <a:buNone/>
            </a:pPr>
            <a:r>
              <a:rPr lang="ru-RU" sz="2200" dirty="0" smtClean="0"/>
              <a:t>Проведено </a:t>
            </a:r>
            <a:r>
              <a:rPr lang="ru-RU" sz="2200" dirty="0"/>
              <a:t>30 </a:t>
            </a:r>
            <a:r>
              <a:rPr lang="ru-RU" sz="2200" dirty="0" smtClean="0"/>
              <a:t>мероприятий, </a:t>
            </a:r>
            <a:r>
              <a:rPr lang="ru-RU" sz="2200" dirty="0"/>
              <a:t>продано 742 билета. Заработано по </a:t>
            </a:r>
            <a:r>
              <a:rPr lang="ru-RU" sz="2200" dirty="0" smtClean="0"/>
              <a:t>карте – 53 670 руб.</a:t>
            </a:r>
            <a:endParaRPr lang="ru-RU" sz="22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920" y="4496612"/>
            <a:ext cx="3239660" cy="2160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41102"/>
            <a:ext cx="2844316" cy="21332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293096"/>
            <a:ext cx="2523388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38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259632" y="2708920"/>
            <a:ext cx="6912768" cy="108012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27656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08912" cy="583264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 smtClean="0"/>
              <a:t>     </a:t>
            </a:r>
            <a:r>
              <a:rPr lang="ru-RU" dirty="0" smtClean="0"/>
              <a:t> </a:t>
            </a:r>
            <a:r>
              <a:rPr lang="ru-RU" dirty="0"/>
              <a:t>В течении ушедшего года постоянно проводилась работы по исполнению бюджета поселения, систематически вносились изменения в доходную и расходную части бюджета.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По </a:t>
            </a:r>
            <a:r>
              <a:rPr lang="ru-RU" dirty="0"/>
              <a:t>итогам 2023 года </a:t>
            </a:r>
            <a:r>
              <a:rPr lang="ru-RU" dirty="0" smtClean="0"/>
              <a:t>доходная </a:t>
            </a:r>
            <a:r>
              <a:rPr lang="ru-RU" dirty="0"/>
              <a:t>часть </a:t>
            </a:r>
            <a:r>
              <a:rPr lang="ru-RU" dirty="0" smtClean="0"/>
              <a:t>составила - 35 </a:t>
            </a:r>
            <a:r>
              <a:rPr lang="ru-RU" dirty="0"/>
              <a:t>565 400 </a:t>
            </a:r>
            <a:r>
              <a:rPr lang="ru-RU" dirty="0" smtClean="0"/>
              <a:t>руб.</a:t>
            </a:r>
            <a:endParaRPr lang="ru-RU" dirty="0"/>
          </a:p>
          <a:p>
            <a:pPr marL="45720" indent="0">
              <a:buNone/>
            </a:pPr>
            <a:r>
              <a:rPr lang="ru-RU" dirty="0"/>
              <a:t>Из них собственные доходы                             </a:t>
            </a:r>
            <a:r>
              <a:rPr lang="ru-RU" dirty="0" smtClean="0"/>
              <a:t>     - </a:t>
            </a:r>
            <a:r>
              <a:rPr lang="ru-RU" dirty="0"/>
              <a:t>17 408 500 </a:t>
            </a:r>
            <a:r>
              <a:rPr lang="ru-RU" dirty="0" smtClean="0"/>
              <a:t>руб.</a:t>
            </a:r>
            <a:endParaRPr lang="ru-RU" dirty="0"/>
          </a:p>
          <a:p>
            <a:pPr marL="45720" indent="0">
              <a:buNone/>
            </a:pPr>
            <a:r>
              <a:rPr lang="ru-RU" dirty="0"/>
              <a:t>Безвозмездные поступления                            </a:t>
            </a:r>
            <a:r>
              <a:rPr lang="ru-RU" dirty="0" smtClean="0"/>
              <a:t>     - 18 </a:t>
            </a:r>
            <a:r>
              <a:rPr lang="ru-RU" dirty="0"/>
              <a:t>156 900 </a:t>
            </a:r>
            <a:r>
              <a:rPr lang="ru-RU" dirty="0" smtClean="0"/>
              <a:t>руб.</a:t>
            </a:r>
            <a:r>
              <a:rPr lang="ru-RU" b="1" dirty="0" smtClean="0"/>
              <a:t> </a:t>
            </a:r>
            <a:r>
              <a:rPr lang="ru-RU" dirty="0" smtClean="0"/>
              <a:t> </a:t>
            </a:r>
            <a:endParaRPr lang="ru-RU" dirty="0"/>
          </a:p>
          <a:p>
            <a:pPr marL="45720" indent="0">
              <a:buNone/>
            </a:pPr>
            <a:r>
              <a:rPr lang="ru-RU" dirty="0"/>
              <a:t>Расходная часть составила                                  </a:t>
            </a:r>
            <a:r>
              <a:rPr lang="ru-RU" dirty="0" smtClean="0"/>
              <a:t> - 33 </a:t>
            </a:r>
            <a:r>
              <a:rPr lang="ru-RU" dirty="0"/>
              <a:t>471 100 </a:t>
            </a:r>
            <a:r>
              <a:rPr lang="ru-RU" dirty="0" smtClean="0"/>
              <a:t>руб.</a:t>
            </a: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Бюджет </a:t>
            </a:r>
            <a:r>
              <a:rPr lang="ru-RU" dirty="0"/>
              <a:t>Чернопенского сельского поселения за 2023 </a:t>
            </a:r>
            <a:r>
              <a:rPr lang="ru-RU" dirty="0" smtClean="0"/>
              <a:t>год </a:t>
            </a:r>
            <a:r>
              <a:rPr lang="ru-RU" dirty="0"/>
              <a:t>исполнен с профицитом 2 094 300 </a:t>
            </a:r>
            <a:r>
              <a:rPr lang="ru-RU" dirty="0" smtClean="0"/>
              <a:t>руб.</a:t>
            </a: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Кредиторская </a:t>
            </a:r>
            <a:r>
              <a:rPr lang="ru-RU" dirty="0"/>
              <a:t>задолженность отсутствует.</a:t>
            </a:r>
          </a:p>
        </p:txBody>
      </p:sp>
    </p:spTree>
    <p:extLst>
      <p:ext uri="{BB962C8B-B14F-4D97-AF65-F5344CB8AC3E}">
        <p14:creationId xmlns:p14="http://schemas.microsoft.com/office/powerpoint/2010/main" val="254789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043664" cy="3528392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300" dirty="0" smtClean="0"/>
              <a:t>Поданы иски </a:t>
            </a:r>
            <a:r>
              <a:rPr lang="ru-RU" sz="2300" dirty="0"/>
              <a:t>в суд (</a:t>
            </a:r>
            <a:r>
              <a:rPr lang="ru-RU" sz="2300" dirty="0" smtClean="0"/>
              <a:t>30 исков), </a:t>
            </a:r>
            <a:r>
              <a:rPr lang="ru-RU" sz="2300" dirty="0"/>
              <a:t>остается </a:t>
            </a:r>
            <a:r>
              <a:rPr lang="ru-RU" sz="2300" dirty="0" smtClean="0"/>
              <a:t>недоимка </a:t>
            </a:r>
            <a:r>
              <a:rPr lang="ru-RU" sz="2300" dirty="0"/>
              <a:t>по </a:t>
            </a:r>
            <a:r>
              <a:rPr lang="ru-RU" sz="2300" dirty="0" smtClean="0"/>
              <a:t>налогам </a:t>
            </a:r>
            <a:r>
              <a:rPr lang="ru-RU" sz="2300" dirty="0"/>
              <a:t>с физических и юридических лиц в </a:t>
            </a:r>
            <a:r>
              <a:rPr lang="ru-RU" sz="2300" dirty="0" smtClean="0"/>
              <a:t>размере:                                      </a:t>
            </a:r>
            <a:endParaRPr lang="ru-RU" sz="2300" dirty="0"/>
          </a:p>
          <a:p>
            <a:pPr marL="45720" indent="0" algn="just">
              <a:buNone/>
            </a:pPr>
            <a:endParaRPr lang="ru-RU" sz="2300" dirty="0" smtClean="0"/>
          </a:p>
          <a:p>
            <a:pPr algn="just"/>
            <a:r>
              <a:rPr lang="ru-RU" sz="2300" dirty="0" smtClean="0"/>
              <a:t>общая </a:t>
            </a:r>
            <a:r>
              <a:rPr lang="ru-RU" sz="2300" dirty="0"/>
              <a:t>накопительная </a:t>
            </a:r>
            <a:r>
              <a:rPr lang="ru-RU" sz="2300" dirty="0" smtClean="0"/>
              <a:t>задолженность - </a:t>
            </a:r>
            <a:r>
              <a:rPr lang="ru-RU" sz="2300" dirty="0"/>
              <a:t>3 053 412  </a:t>
            </a:r>
            <a:r>
              <a:rPr lang="ru-RU" sz="2300" dirty="0" smtClean="0"/>
              <a:t>руб.</a:t>
            </a:r>
          </a:p>
          <a:p>
            <a:pPr marL="45720" indent="0" algn="just">
              <a:buNone/>
            </a:pPr>
            <a:endParaRPr lang="ru-RU" sz="2300" dirty="0" smtClean="0"/>
          </a:p>
          <a:p>
            <a:pPr algn="just"/>
            <a:r>
              <a:rPr lang="ru-RU" sz="2300" dirty="0"/>
              <a:t>н</a:t>
            </a:r>
            <a:r>
              <a:rPr lang="ru-RU" sz="2300" dirty="0" smtClean="0"/>
              <a:t>едоимка </a:t>
            </a:r>
            <a:r>
              <a:rPr lang="ru-RU" sz="2300" dirty="0"/>
              <a:t>платежей за </a:t>
            </a:r>
            <a:r>
              <a:rPr lang="ru-RU" sz="2300" dirty="0" err="1"/>
              <a:t>соцнайм</a:t>
            </a:r>
            <a:r>
              <a:rPr lang="ru-RU" sz="2300" dirty="0"/>
              <a:t> жилья общая накопительная — 734 600 </a:t>
            </a:r>
            <a:r>
              <a:rPr lang="ru-RU" sz="2300" dirty="0" smtClean="0"/>
              <a:t>руб., снизилась </a:t>
            </a:r>
            <a:r>
              <a:rPr lang="ru-RU" sz="2300" dirty="0"/>
              <a:t>по сравнению с 2022 </a:t>
            </a:r>
            <a:r>
              <a:rPr lang="ru-RU" sz="2300" dirty="0" smtClean="0"/>
              <a:t>годом.</a:t>
            </a:r>
            <a:endParaRPr lang="ru-RU" sz="2300" dirty="0"/>
          </a:p>
          <a:p>
            <a:pPr marL="36576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6368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48680"/>
            <a:ext cx="7848872" cy="576064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sz="2400" dirty="0" smtClean="0">
                <a:solidFill>
                  <a:srgbClr val="00B0F0"/>
                </a:solidFill>
              </a:rPr>
              <a:t>По </a:t>
            </a:r>
            <a:r>
              <a:rPr lang="ru-RU" sz="2400" dirty="0">
                <a:solidFill>
                  <a:srgbClr val="00B0F0"/>
                </a:solidFill>
              </a:rPr>
              <a:t>окончании финансового года расходы бюджета распределились следующим образом:</a:t>
            </a:r>
          </a:p>
          <a:p>
            <a:pPr marL="36576" indent="0">
              <a:buNone/>
            </a:pPr>
            <a:endParaRPr lang="ru-RU" sz="1400" dirty="0" smtClean="0"/>
          </a:p>
          <a:p>
            <a:pPr marL="45720" indent="0">
              <a:buNone/>
            </a:pPr>
            <a:r>
              <a:rPr lang="ru-RU" dirty="0" smtClean="0"/>
              <a:t>Общегосударственные вопросы -------- 8052,4 тыс. руб.</a:t>
            </a:r>
            <a:endParaRPr lang="ru-RU" dirty="0"/>
          </a:p>
          <a:p>
            <a:pPr marL="45720" indent="0">
              <a:buNone/>
            </a:pPr>
            <a:r>
              <a:rPr lang="ru-RU" dirty="0"/>
              <a:t>Национальная </a:t>
            </a:r>
            <a:r>
              <a:rPr lang="ru-RU" dirty="0" smtClean="0"/>
              <a:t>оборона -------------------- 302,4 тыс. руб.</a:t>
            </a:r>
            <a:endParaRPr lang="ru-RU" dirty="0"/>
          </a:p>
          <a:p>
            <a:pPr marL="45720" indent="0">
              <a:buNone/>
            </a:pPr>
            <a:r>
              <a:rPr lang="ru-RU" dirty="0"/>
              <a:t>Национальная безопасность и правоохранительная </a:t>
            </a:r>
            <a:r>
              <a:rPr lang="ru-RU" dirty="0" smtClean="0"/>
              <a:t>деятельность ---------------------------------- 1379,2 </a:t>
            </a:r>
            <a:r>
              <a:rPr lang="ru-RU" dirty="0"/>
              <a:t>тыс</a:t>
            </a:r>
            <a:r>
              <a:rPr lang="ru-RU" dirty="0" smtClean="0"/>
              <a:t>. руб</a:t>
            </a:r>
            <a:r>
              <a:rPr lang="ru-RU" dirty="0"/>
              <a:t>.</a:t>
            </a:r>
          </a:p>
          <a:p>
            <a:pPr marL="45720" indent="0">
              <a:buNone/>
            </a:pPr>
            <a:r>
              <a:rPr lang="ru-RU" dirty="0" smtClean="0"/>
              <a:t>Национальная экономика ----------------- 1912,9 </a:t>
            </a:r>
            <a:r>
              <a:rPr lang="ru-RU" dirty="0"/>
              <a:t>тыс</a:t>
            </a:r>
            <a:r>
              <a:rPr lang="ru-RU" dirty="0" smtClean="0"/>
              <a:t>. руб</a:t>
            </a:r>
            <a:r>
              <a:rPr lang="ru-RU" dirty="0"/>
              <a:t>.</a:t>
            </a:r>
          </a:p>
          <a:p>
            <a:pPr marL="45720" indent="0">
              <a:buNone/>
            </a:pPr>
            <a:r>
              <a:rPr lang="ru-RU" dirty="0" smtClean="0"/>
              <a:t>Жилищно-коммунальное хозяйство --- 15408,1 </a:t>
            </a:r>
            <a:r>
              <a:rPr lang="ru-RU" dirty="0"/>
              <a:t>тыс</a:t>
            </a:r>
            <a:r>
              <a:rPr lang="ru-RU" dirty="0" smtClean="0"/>
              <a:t>. руб</a:t>
            </a:r>
            <a:r>
              <a:rPr lang="ru-RU" dirty="0"/>
              <a:t>.</a:t>
            </a:r>
          </a:p>
          <a:p>
            <a:pPr marL="45720" indent="0">
              <a:buNone/>
            </a:pPr>
            <a:r>
              <a:rPr lang="ru-RU" dirty="0" smtClean="0"/>
              <a:t>Образование ----------------------------------- 9,0 </a:t>
            </a:r>
            <a:r>
              <a:rPr lang="ru-RU" dirty="0"/>
              <a:t>тыс</a:t>
            </a:r>
            <a:r>
              <a:rPr lang="ru-RU" dirty="0" smtClean="0"/>
              <a:t>. руб</a:t>
            </a:r>
            <a:r>
              <a:rPr lang="ru-RU" dirty="0"/>
              <a:t>.</a:t>
            </a:r>
          </a:p>
          <a:p>
            <a:pPr marL="45720" indent="0">
              <a:buNone/>
            </a:pPr>
            <a:r>
              <a:rPr lang="ru-RU" dirty="0" smtClean="0"/>
              <a:t>Культура</a:t>
            </a:r>
            <a:r>
              <a:rPr lang="ru-RU" dirty="0"/>
              <a:t>, кинематография, средство массовой 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информации ----------------------------------- 3693,0 </a:t>
            </a:r>
            <a:r>
              <a:rPr lang="ru-RU" dirty="0"/>
              <a:t>тыс</a:t>
            </a:r>
            <a:r>
              <a:rPr lang="ru-RU" dirty="0" smtClean="0"/>
              <a:t>. руб</a:t>
            </a:r>
            <a:r>
              <a:rPr lang="ru-RU" dirty="0"/>
              <a:t>.</a:t>
            </a:r>
          </a:p>
          <a:p>
            <a:pPr marL="45720" indent="0">
              <a:buNone/>
            </a:pPr>
            <a:r>
              <a:rPr lang="ru-RU" dirty="0" smtClean="0"/>
              <a:t>Социальная </a:t>
            </a:r>
            <a:r>
              <a:rPr lang="ru-RU" dirty="0"/>
              <a:t>политика </a:t>
            </a:r>
            <a:r>
              <a:rPr lang="ru-RU" dirty="0" smtClean="0"/>
              <a:t>---------------------- 112,8 </a:t>
            </a:r>
            <a:r>
              <a:rPr lang="ru-RU" dirty="0"/>
              <a:t>тыс</a:t>
            </a:r>
            <a:r>
              <a:rPr lang="ru-RU" dirty="0" smtClean="0"/>
              <a:t>. руб</a:t>
            </a:r>
            <a:r>
              <a:rPr lang="ru-RU" dirty="0"/>
              <a:t>.</a:t>
            </a:r>
          </a:p>
          <a:p>
            <a:pPr marL="45720" indent="0">
              <a:buNone/>
            </a:pPr>
            <a:r>
              <a:rPr lang="ru-RU" dirty="0" smtClean="0"/>
              <a:t>Физическая </a:t>
            </a:r>
            <a:r>
              <a:rPr lang="ru-RU" dirty="0"/>
              <a:t>культура и </a:t>
            </a:r>
            <a:r>
              <a:rPr lang="ru-RU" dirty="0" smtClean="0"/>
              <a:t>спорт------------- 2601,3 </a:t>
            </a:r>
            <a:r>
              <a:rPr lang="ru-RU" dirty="0"/>
              <a:t>тыс</a:t>
            </a:r>
            <a:r>
              <a:rPr lang="ru-RU" dirty="0" smtClean="0"/>
              <a:t>. руб</a:t>
            </a:r>
            <a:r>
              <a:rPr lang="ru-RU" dirty="0"/>
              <a:t>.</a:t>
            </a:r>
          </a:p>
          <a:p>
            <a:pPr marL="3657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98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92696"/>
            <a:ext cx="7560840" cy="5123703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sz="2400" b="1" dirty="0" smtClean="0">
                <a:solidFill>
                  <a:srgbClr val="00B0F0"/>
                </a:solidFill>
              </a:rPr>
              <a:t>Пожарная безопасность</a:t>
            </a:r>
          </a:p>
          <a:p>
            <a:pPr marL="45720" indent="0">
              <a:buNone/>
            </a:pPr>
            <a:endParaRPr lang="ru-RU" b="1" dirty="0">
              <a:solidFill>
                <a:srgbClr val="00B0F0"/>
              </a:solidFill>
            </a:endParaRPr>
          </a:p>
          <a:p>
            <a:pPr marL="45720" indent="0" algn="just">
              <a:buNone/>
            </a:pPr>
            <a:r>
              <a:rPr lang="ru-RU" sz="2200" dirty="0"/>
              <a:t>В 2023 году Администрация стала победителем в конкурсе по программе </a:t>
            </a:r>
            <a:r>
              <a:rPr lang="ru-RU" sz="2200" dirty="0" smtClean="0"/>
              <a:t>«Участие </a:t>
            </a:r>
            <a:r>
              <a:rPr lang="ru-RU" sz="2200" dirty="0"/>
              <a:t>в обеспечении пожарной безопасности в границах населенных </a:t>
            </a:r>
            <a:r>
              <a:rPr lang="ru-RU" sz="2200" dirty="0" smtClean="0"/>
              <a:t>пунктов». </a:t>
            </a:r>
          </a:p>
          <a:p>
            <a:pPr marL="45720" indent="0" algn="just">
              <a:buNone/>
            </a:pPr>
            <a:r>
              <a:rPr lang="ru-RU" sz="2200" dirty="0" smtClean="0"/>
              <a:t>Были </a:t>
            </a:r>
            <a:r>
              <a:rPr lang="ru-RU" sz="2200" dirty="0"/>
              <a:t>подготовлены все соответствующие документы и проведена защита нашей программы. </a:t>
            </a:r>
            <a:endParaRPr lang="ru-RU" sz="2200" dirty="0" smtClean="0"/>
          </a:p>
          <a:p>
            <a:pPr marL="45720" indent="0" algn="just">
              <a:buNone/>
            </a:pPr>
            <a:endParaRPr lang="ru-RU" sz="2200" dirty="0" smtClean="0"/>
          </a:p>
          <a:p>
            <a:pPr marL="45720" indent="0" algn="just">
              <a:buNone/>
            </a:pPr>
            <a:r>
              <a:rPr lang="ru-RU" sz="2200" dirty="0" smtClean="0"/>
              <a:t>Получен </a:t>
            </a:r>
            <a:r>
              <a:rPr lang="ru-RU" sz="2200" dirty="0"/>
              <a:t>грант в размере 800 000 </a:t>
            </a:r>
            <a:r>
              <a:rPr lang="ru-RU" sz="2200" dirty="0" smtClean="0"/>
              <a:t>руб. </a:t>
            </a:r>
          </a:p>
          <a:p>
            <a:pPr marL="45720" indent="0" algn="just">
              <a:buNone/>
            </a:pPr>
            <a:endParaRPr lang="ru-RU" sz="2200" dirty="0" smtClean="0"/>
          </a:p>
          <a:p>
            <a:pPr marL="45720" indent="0" algn="just">
              <a:buNone/>
            </a:pPr>
            <a:r>
              <a:rPr lang="ru-RU" sz="2200" dirty="0" err="1" smtClean="0"/>
              <a:t>Софинансирование</a:t>
            </a:r>
            <a:r>
              <a:rPr lang="ru-RU" sz="2200" dirty="0" smtClean="0"/>
              <a:t> </a:t>
            </a:r>
            <a:r>
              <a:rPr lang="ru-RU" sz="2200" dirty="0"/>
              <a:t>из бюджета поселения </a:t>
            </a:r>
            <a:r>
              <a:rPr lang="ru-RU" sz="2200" dirty="0" smtClean="0"/>
              <a:t>составило – </a:t>
            </a:r>
          </a:p>
          <a:p>
            <a:pPr marL="45720" indent="0" algn="just">
              <a:buNone/>
            </a:pPr>
            <a:r>
              <a:rPr lang="ru-RU" sz="2200" dirty="0" smtClean="0"/>
              <a:t>489 251руб</a:t>
            </a:r>
            <a:r>
              <a:rPr lang="ru-RU" sz="2200" dirty="0"/>
              <a:t>. </a:t>
            </a:r>
            <a:endParaRPr lang="ru-RU" sz="2200" dirty="0" smtClean="0"/>
          </a:p>
          <a:p>
            <a:pPr marL="45720" indent="0" algn="just">
              <a:buNone/>
            </a:pPr>
            <a:endParaRPr lang="ru-RU" sz="2200" dirty="0" smtClean="0"/>
          </a:p>
          <a:p>
            <a:pPr marL="45720" indent="0" algn="just">
              <a:buNone/>
            </a:pPr>
            <a:r>
              <a:rPr lang="ru-RU" sz="2200" dirty="0" smtClean="0"/>
              <a:t>Всего </a:t>
            </a:r>
            <a:r>
              <a:rPr lang="ru-RU" sz="2200" dirty="0"/>
              <a:t>сумма по программе составила </a:t>
            </a:r>
            <a:r>
              <a:rPr lang="ru-RU" sz="2200" dirty="0" smtClean="0"/>
              <a:t>- 1 </a:t>
            </a:r>
            <a:r>
              <a:rPr lang="ru-RU" sz="2200" dirty="0"/>
              <a:t>289 251 руб.</a:t>
            </a:r>
          </a:p>
          <a:p>
            <a:pPr marL="45720" indent="0">
              <a:buNone/>
            </a:pPr>
            <a:endParaRPr lang="ru-RU" b="1" dirty="0" smtClean="0">
              <a:solidFill>
                <a:srgbClr val="00B0F0"/>
              </a:solidFill>
            </a:endParaRP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2015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1747" y="260648"/>
            <a:ext cx="7704856" cy="5364596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sz="2200" b="1" dirty="0"/>
              <a:t>По программе «Участие в обеспечении пожарной безопасности в границах населенных пунктов</a:t>
            </a:r>
            <a:r>
              <a:rPr lang="ru-RU" sz="2200" b="1" dirty="0" smtClean="0"/>
              <a:t>»</a:t>
            </a:r>
            <a:r>
              <a:rPr lang="ru-RU" sz="2200" dirty="0" smtClean="0"/>
              <a:t> </a:t>
            </a:r>
            <a:r>
              <a:rPr lang="ru-RU" sz="2200" b="1" dirty="0" smtClean="0"/>
              <a:t>были </a:t>
            </a:r>
            <a:r>
              <a:rPr lang="ru-RU" sz="2200" b="1" dirty="0"/>
              <a:t>выполнены </a:t>
            </a:r>
            <a:r>
              <a:rPr lang="ru-RU" sz="2200" b="1" dirty="0" smtClean="0"/>
              <a:t>следующие мероприятия:</a:t>
            </a:r>
          </a:p>
          <a:p>
            <a:pPr marL="45720" indent="0">
              <a:buNone/>
            </a:pPr>
            <a:endParaRPr lang="ru-RU" sz="1800" dirty="0"/>
          </a:p>
          <a:p>
            <a:pPr marL="45720" indent="0">
              <a:buNone/>
            </a:pPr>
            <a:r>
              <a:rPr lang="ru-RU" dirty="0" smtClean="0"/>
              <a:t>1. Приобретение </a:t>
            </a:r>
            <a:r>
              <a:rPr lang="ru-RU" dirty="0"/>
              <a:t>пожарных комнатных </a:t>
            </a:r>
            <a:r>
              <a:rPr lang="ru-RU" dirty="0" err="1" smtClean="0"/>
              <a:t>извещателей</a:t>
            </a:r>
            <a:r>
              <a:rPr lang="ru-RU" dirty="0" smtClean="0"/>
              <a:t> - 5 </a:t>
            </a:r>
            <a:r>
              <a:rPr lang="ru-RU" dirty="0"/>
              <a:t>352 </a:t>
            </a:r>
            <a:r>
              <a:rPr lang="ru-RU" dirty="0" smtClean="0"/>
              <a:t>руб.</a:t>
            </a:r>
            <a:endParaRPr lang="ru-RU" dirty="0"/>
          </a:p>
          <a:p>
            <a:pPr marL="45720" indent="0">
              <a:buNone/>
            </a:pPr>
            <a:r>
              <a:rPr lang="ru-RU" dirty="0" smtClean="0"/>
              <a:t>2. Весенне-осенняя </a:t>
            </a:r>
            <a:r>
              <a:rPr lang="ru-RU" dirty="0"/>
              <a:t>опашка населенных пунктов подверженных </a:t>
            </a:r>
            <a:r>
              <a:rPr lang="ru-RU" dirty="0" smtClean="0"/>
              <a:t>ландшафтным пожарам - </a:t>
            </a:r>
            <a:r>
              <a:rPr lang="ru-RU" dirty="0"/>
              <a:t>90 000 </a:t>
            </a:r>
            <a:r>
              <a:rPr lang="ru-RU" dirty="0" smtClean="0"/>
              <a:t>руб.</a:t>
            </a:r>
            <a:endParaRPr lang="ru-RU" dirty="0"/>
          </a:p>
          <a:p>
            <a:pPr marL="45720" indent="0">
              <a:buNone/>
            </a:pPr>
            <a:r>
              <a:rPr lang="ru-RU" dirty="0" smtClean="0"/>
              <a:t>3. </a:t>
            </a:r>
            <a:r>
              <a:rPr lang="ru-RU" dirty="0" err="1" smtClean="0"/>
              <a:t>Окос</a:t>
            </a:r>
            <a:r>
              <a:rPr lang="ru-RU" dirty="0" smtClean="0"/>
              <a:t> </a:t>
            </a:r>
            <a:r>
              <a:rPr lang="ru-RU" dirty="0"/>
              <a:t>пожарных водоемов в населенных </a:t>
            </a:r>
            <a:r>
              <a:rPr lang="ru-RU" dirty="0" smtClean="0"/>
              <a:t>пунктах - 20 000 руб.</a:t>
            </a:r>
            <a:endParaRPr lang="ru-RU" dirty="0"/>
          </a:p>
          <a:p>
            <a:pPr marL="45720" indent="0">
              <a:buNone/>
            </a:pPr>
            <a:r>
              <a:rPr lang="ru-RU" dirty="0" smtClean="0"/>
              <a:t>4. Приобретение </a:t>
            </a:r>
            <a:r>
              <a:rPr lang="ru-RU" dirty="0"/>
              <a:t>ранцевых </a:t>
            </a:r>
            <a:r>
              <a:rPr lang="ru-RU" dirty="0" smtClean="0"/>
              <a:t>огнетушителей (6 шт.) - </a:t>
            </a:r>
            <a:r>
              <a:rPr lang="ru-RU" dirty="0"/>
              <a:t>55 335 </a:t>
            </a:r>
            <a:r>
              <a:rPr lang="ru-RU" dirty="0" smtClean="0"/>
              <a:t>руб.</a:t>
            </a:r>
            <a:endParaRPr lang="ru-RU" dirty="0"/>
          </a:p>
          <a:p>
            <a:pPr marL="45720" indent="0">
              <a:buNone/>
            </a:pPr>
            <a:r>
              <a:rPr lang="ru-RU" dirty="0" smtClean="0"/>
              <a:t>5. Ремонт </a:t>
            </a:r>
            <a:r>
              <a:rPr lang="ru-RU" dirty="0"/>
              <a:t>пожарной </a:t>
            </a:r>
            <a:r>
              <a:rPr lang="ru-RU" dirty="0" smtClean="0"/>
              <a:t>машины - </a:t>
            </a:r>
            <a:r>
              <a:rPr lang="ru-RU" dirty="0"/>
              <a:t>80 000 </a:t>
            </a:r>
            <a:r>
              <a:rPr lang="ru-RU" dirty="0" smtClean="0"/>
              <a:t>руб.</a:t>
            </a: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6. Оснащение  </a:t>
            </a:r>
            <a:r>
              <a:rPr lang="ru-RU" dirty="0"/>
              <a:t>добровольно-пожарной 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команды средствами </a:t>
            </a:r>
            <a:r>
              <a:rPr lang="ru-RU" dirty="0"/>
              <a:t>индивидуальной 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защиты (</a:t>
            </a:r>
            <a:r>
              <a:rPr lang="ru-RU" dirty="0"/>
              <a:t>б</a:t>
            </a:r>
            <a:r>
              <a:rPr lang="ru-RU" dirty="0" smtClean="0"/>
              <a:t>оевая </a:t>
            </a:r>
            <a:r>
              <a:rPr lang="ru-RU" dirty="0"/>
              <a:t>одежда пожарных</a:t>
            </a:r>
            <a:r>
              <a:rPr lang="ru-RU" dirty="0" smtClean="0"/>
              <a:t>,</a:t>
            </a:r>
          </a:p>
          <a:p>
            <a:pPr marL="45720" indent="0">
              <a:buNone/>
            </a:pPr>
            <a:r>
              <a:rPr lang="ru-RU" dirty="0" smtClean="0"/>
              <a:t>средства </a:t>
            </a:r>
            <a:r>
              <a:rPr lang="ru-RU" dirty="0"/>
              <a:t>защиты </a:t>
            </a:r>
            <a:r>
              <a:rPr lang="ru-RU" dirty="0" smtClean="0"/>
              <a:t>головы</a:t>
            </a:r>
            <a:r>
              <a:rPr lang="ru-RU" dirty="0"/>
              <a:t>, 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ног и </a:t>
            </a:r>
            <a:r>
              <a:rPr lang="ru-RU" dirty="0"/>
              <a:t>рук</a:t>
            </a:r>
            <a:r>
              <a:rPr lang="ru-RU" dirty="0" smtClean="0"/>
              <a:t>) - </a:t>
            </a:r>
            <a:r>
              <a:rPr lang="ru-RU" dirty="0"/>
              <a:t>193 158 </a:t>
            </a:r>
            <a:r>
              <a:rPr lang="ru-RU" dirty="0" smtClean="0"/>
              <a:t>руб.</a:t>
            </a:r>
            <a:endParaRPr lang="ru-RU" dirty="0"/>
          </a:p>
          <a:p>
            <a:pPr marL="45720" indent="0">
              <a:buNone/>
            </a:pPr>
            <a:endParaRPr lang="ru-RU" sz="18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057897"/>
            <a:ext cx="2797672" cy="37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34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7690048" cy="5832689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1800" dirty="0"/>
              <a:t>7. Приобретение противопожарных </a:t>
            </a:r>
          </a:p>
          <a:p>
            <a:pPr marL="45720" indent="0">
              <a:buNone/>
            </a:pPr>
            <a:r>
              <a:rPr lang="ru-RU" sz="1800" dirty="0"/>
              <a:t>мягких емкостей для населенных </a:t>
            </a:r>
          </a:p>
          <a:p>
            <a:pPr marL="45720" indent="0">
              <a:buNone/>
            </a:pPr>
            <a:r>
              <a:rPr lang="ru-RU" sz="1800" dirty="0"/>
              <a:t>пунктов, где отсутствуют пожарные </a:t>
            </a:r>
            <a:endParaRPr lang="ru-RU" sz="1800" dirty="0" smtClean="0"/>
          </a:p>
          <a:p>
            <a:pPr marL="45720" indent="0">
              <a:buNone/>
            </a:pPr>
            <a:r>
              <a:rPr lang="ru-RU" sz="1800" dirty="0" smtClean="0"/>
              <a:t>водоемы (</a:t>
            </a:r>
            <a:r>
              <a:rPr lang="ru-RU" sz="1800" dirty="0"/>
              <a:t>для установки их </a:t>
            </a:r>
            <a:endParaRPr lang="ru-RU" sz="1800" dirty="0" smtClean="0"/>
          </a:p>
          <a:p>
            <a:pPr marL="45720" indent="0">
              <a:buNone/>
            </a:pPr>
            <a:r>
              <a:rPr lang="ru-RU" sz="1800" dirty="0" smtClean="0"/>
              <a:t>в </a:t>
            </a:r>
            <a:r>
              <a:rPr lang="ru-RU" sz="1800" dirty="0"/>
              <a:t>весенне-осенний периоды) </a:t>
            </a:r>
          </a:p>
          <a:p>
            <a:pPr marL="45720" indent="0">
              <a:buNone/>
            </a:pPr>
            <a:r>
              <a:rPr lang="ru-RU" sz="1800" dirty="0"/>
              <a:t>(6 шт.) - 106 800 руб.</a:t>
            </a:r>
          </a:p>
          <a:p>
            <a:pPr marL="45720" indent="0">
              <a:buNone/>
            </a:pPr>
            <a:endParaRPr lang="ru-RU" sz="1800" dirty="0" smtClean="0"/>
          </a:p>
          <a:p>
            <a:pPr marL="45720" indent="0">
              <a:buNone/>
            </a:pPr>
            <a:endParaRPr lang="ru-RU" sz="1800" dirty="0"/>
          </a:p>
          <a:p>
            <a:pPr marL="45720" indent="0">
              <a:buNone/>
            </a:pPr>
            <a:r>
              <a:rPr lang="ru-RU" sz="1800" dirty="0" smtClean="0"/>
              <a:t>8</a:t>
            </a:r>
            <a:r>
              <a:rPr lang="ru-RU" sz="1800" dirty="0"/>
              <a:t>. Приобретение  и передача </a:t>
            </a:r>
            <a:endParaRPr lang="ru-RU" sz="1800" dirty="0" smtClean="0"/>
          </a:p>
          <a:p>
            <a:pPr marL="45720" indent="0">
              <a:buNone/>
            </a:pPr>
            <a:r>
              <a:rPr lang="ru-RU" sz="1800" dirty="0" smtClean="0"/>
              <a:t>для </a:t>
            </a:r>
            <a:r>
              <a:rPr lang="ru-RU" sz="1800" dirty="0"/>
              <a:t>установки в п. Сухоногово </a:t>
            </a:r>
            <a:endParaRPr lang="ru-RU" sz="1800" dirty="0" smtClean="0"/>
          </a:p>
          <a:p>
            <a:pPr marL="45720" indent="0">
              <a:buNone/>
            </a:pPr>
            <a:r>
              <a:rPr lang="ru-RU" sz="1800" dirty="0" smtClean="0"/>
              <a:t>пожарных </a:t>
            </a:r>
            <a:r>
              <a:rPr lang="ru-RU" sz="1800" dirty="0"/>
              <a:t>гидрантов в </a:t>
            </a:r>
            <a:endParaRPr lang="ru-RU" sz="1800" dirty="0" smtClean="0"/>
          </a:p>
          <a:p>
            <a:pPr marL="45720" indent="0">
              <a:buNone/>
            </a:pPr>
            <a:r>
              <a:rPr lang="ru-RU" sz="1800" dirty="0" smtClean="0"/>
              <a:t>количестве </a:t>
            </a:r>
          </a:p>
          <a:p>
            <a:pPr marL="45720" indent="0">
              <a:buNone/>
            </a:pPr>
            <a:r>
              <a:rPr lang="ru-RU" sz="1800" dirty="0" smtClean="0"/>
              <a:t>3 </a:t>
            </a:r>
            <a:r>
              <a:rPr lang="ru-RU" sz="1800" dirty="0"/>
              <a:t>шт. - 30 300 руб.</a:t>
            </a:r>
          </a:p>
          <a:p>
            <a:pPr marL="45720" indent="0">
              <a:buNone/>
            </a:pPr>
            <a:endParaRPr lang="ru-RU" sz="1800" dirty="0" smtClean="0"/>
          </a:p>
          <a:p>
            <a:pPr marL="45720" indent="0">
              <a:buNone/>
            </a:pPr>
            <a:endParaRPr lang="ru-RU" sz="1800" dirty="0" smtClean="0"/>
          </a:p>
          <a:p>
            <a:pPr marL="45720" indent="0">
              <a:buNone/>
            </a:pPr>
            <a:r>
              <a:rPr lang="ru-RU" sz="1800" dirty="0" smtClean="0"/>
              <a:t>9</a:t>
            </a:r>
            <a:r>
              <a:rPr lang="ru-RU" sz="1800" dirty="0"/>
              <a:t>. Приобретение пожарных </a:t>
            </a:r>
            <a:endParaRPr lang="ru-RU" sz="1800" dirty="0" smtClean="0"/>
          </a:p>
          <a:p>
            <a:pPr marL="45720" indent="0">
              <a:buNone/>
            </a:pPr>
            <a:r>
              <a:rPr lang="ru-RU" sz="1800" dirty="0" smtClean="0"/>
              <a:t>рукавов для </a:t>
            </a:r>
            <a:r>
              <a:rPr lang="ru-RU" sz="1800" dirty="0"/>
              <a:t>пожарной </a:t>
            </a:r>
            <a:endParaRPr lang="ru-RU" sz="1800" dirty="0" smtClean="0"/>
          </a:p>
          <a:p>
            <a:pPr marL="45720" indent="0">
              <a:buNone/>
            </a:pPr>
            <a:r>
              <a:rPr lang="ru-RU" sz="1800" dirty="0" smtClean="0"/>
              <a:t>помпы </a:t>
            </a:r>
            <a:r>
              <a:rPr lang="ru-RU" sz="1800" dirty="0"/>
              <a:t>60 м - 7 200 руб.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30497"/>
            <a:ext cx="3025188" cy="22870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108439"/>
            <a:ext cx="2957382" cy="23252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987" y="2636912"/>
            <a:ext cx="2161887" cy="384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91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568952" cy="633670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800" dirty="0"/>
              <a:t>10. Устройство подъездных путей к пожарным водоемам </a:t>
            </a:r>
            <a:r>
              <a:rPr lang="ru-RU" sz="1800" dirty="0" smtClean="0"/>
              <a:t>(</a:t>
            </a:r>
            <a:r>
              <a:rPr lang="ru-RU" sz="1800" dirty="0"/>
              <a:t>д. </a:t>
            </a:r>
            <a:r>
              <a:rPr lang="ru-RU" sz="1800" dirty="0" err="1"/>
              <a:t>Карпово</a:t>
            </a:r>
            <a:r>
              <a:rPr lang="ru-RU" sz="1800" dirty="0"/>
              <a:t> -восстановление, д. Панино, д. </a:t>
            </a:r>
            <a:r>
              <a:rPr lang="ru-RU" sz="1800" dirty="0" err="1"/>
              <a:t>Авдотьино</a:t>
            </a:r>
            <a:r>
              <a:rPr lang="ru-RU" sz="1800" dirty="0" smtClean="0"/>
              <a:t>, </a:t>
            </a:r>
            <a:r>
              <a:rPr lang="ru-RU" sz="1800" dirty="0"/>
              <a:t>д. Наумово) - 401 106 руб</a:t>
            </a:r>
            <a:r>
              <a:rPr lang="ru-RU" sz="1800" dirty="0" smtClean="0"/>
              <a:t>.</a:t>
            </a:r>
          </a:p>
          <a:p>
            <a:pPr marL="45720" indent="0">
              <a:buNone/>
            </a:pPr>
            <a:endParaRPr lang="ru-RU" sz="1600" dirty="0" smtClean="0"/>
          </a:p>
          <a:p>
            <a:pPr marL="45720" indent="0">
              <a:buNone/>
            </a:pPr>
            <a:endParaRPr lang="ru-RU" sz="1600" dirty="0"/>
          </a:p>
          <a:p>
            <a:pPr marL="45720" indent="0">
              <a:buNone/>
            </a:pPr>
            <a:endParaRPr lang="ru-RU" sz="1600" dirty="0" smtClean="0"/>
          </a:p>
          <a:p>
            <a:pPr marL="45720" indent="0">
              <a:buNone/>
            </a:pPr>
            <a:endParaRPr lang="ru-RU" sz="1600" dirty="0"/>
          </a:p>
          <a:p>
            <a:pPr marL="45720" indent="0">
              <a:buNone/>
            </a:pPr>
            <a:endParaRPr lang="ru-RU" sz="1600" dirty="0"/>
          </a:p>
          <a:p>
            <a:pPr marL="45720" indent="0">
              <a:buNone/>
            </a:pPr>
            <a:endParaRPr lang="ru-RU" sz="1600" dirty="0" smtClean="0"/>
          </a:p>
          <a:p>
            <a:pPr marL="45720" indent="0">
              <a:buNone/>
            </a:pPr>
            <a:endParaRPr lang="ru-RU" sz="1600" dirty="0" smtClean="0"/>
          </a:p>
          <a:p>
            <a:pPr marL="45720" indent="0">
              <a:buNone/>
            </a:pPr>
            <a:endParaRPr lang="ru-RU" sz="1600" dirty="0"/>
          </a:p>
          <a:p>
            <a:pPr marL="45720" indent="0">
              <a:buNone/>
            </a:pPr>
            <a:endParaRPr lang="ru-RU" sz="1600" dirty="0"/>
          </a:p>
          <a:p>
            <a:pPr marL="45720" indent="0">
              <a:buNone/>
            </a:pPr>
            <a:endParaRPr lang="ru-RU" sz="1600" dirty="0" smtClean="0"/>
          </a:p>
          <a:p>
            <a:pPr marL="45720" indent="0">
              <a:buNone/>
            </a:pPr>
            <a:endParaRPr lang="ru-RU" sz="1600" dirty="0"/>
          </a:p>
          <a:p>
            <a:pPr marL="45720" indent="0">
              <a:buNone/>
            </a:pPr>
            <a:r>
              <a:rPr lang="ru-RU" sz="1800" dirty="0" smtClean="0"/>
              <a:t>11</a:t>
            </a:r>
            <a:r>
              <a:rPr lang="ru-RU" sz="1800" dirty="0"/>
              <a:t>. Бурение бытовой скважины </a:t>
            </a:r>
            <a:r>
              <a:rPr lang="ru-RU" sz="1800" dirty="0" smtClean="0"/>
              <a:t>для предотвращения </a:t>
            </a:r>
            <a:r>
              <a:rPr lang="ru-RU" sz="1800" dirty="0"/>
              <a:t>пересыхания </a:t>
            </a:r>
            <a:r>
              <a:rPr lang="ru-RU" sz="1800" dirty="0" smtClean="0"/>
              <a:t>пожарного </a:t>
            </a:r>
            <a:r>
              <a:rPr lang="ru-RU" sz="1800" dirty="0"/>
              <a:t>пруда  </a:t>
            </a:r>
            <a:r>
              <a:rPr lang="ru-RU" sz="1800" dirty="0" smtClean="0"/>
              <a:t>д</a:t>
            </a:r>
            <a:r>
              <a:rPr lang="ru-RU" sz="1800" dirty="0"/>
              <a:t>. </a:t>
            </a:r>
            <a:r>
              <a:rPr lang="ru-RU" sz="1800" dirty="0" err="1"/>
              <a:t>Сулятино</a:t>
            </a:r>
            <a:r>
              <a:rPr lang="ru-RU" sz="1800" dirty="0"/>
              <a:t> - 300 000 руб</a:t>
            </a:r>
            <a:r>
              <a:rPr lang="ru-RU" sz="1800" dirty="0" smtClean="0"/>
              <a:t>.</a:t>
            </a:r>
          </a:p>
          <a:p>
            <a:pPr marL="45720" indent="0">
              <a:buNone/>
            </a:pPr>
            <a:endParaRPr lang="ru-RU" sz="1800" dirty="0" smtClean="0"/>
          </a:p>
          <a:p>
            <a:pPr marL="45720" indent="0">
              <a:buNone/>
            </a:pPr>
            <a:r>
              <a:rPr lang="ru-RU" sz="1800" dirty="0" smtClean="0"/>
              <a:t>ТОС </a:t>
            </a:r>
            <a:r>
              <a:rPr lang="ru-RU" sz="1800" dirty="0" err="1"/>
              <a:t>Сулятино</a:t>
            </a:r>
            <a:r>
              <a:rPr lang="ru-RU" sz="1800" dirty="0"/>
              <a:t> - самостоятельно приобрели </a:t>
            </a:r>
            <a:r>
              <a:rPr lang="ru-RU" sz="1800" dirty="0" smtClean="0"/>
              <a:t>2 </a:t>
            </a:r>
            <a:r>
              <a:rPr lang="ru-RU" sz="1800" dirty="0"/>
              <a:t>ранцевых огнетушителя и создали свою добровольную пожарную дружину. Провели обучение дружины.</a:t>
            </a:r>
          </a:p>
          <a:p>
            <a:pPr marL="45720" indent="0">
              <a:buNone/>
            </a:pPr>
            <a:endParaRPr lang="ru-RU" sz="1800" b="1" dirty="0" smtClean="0"/>
          </a:p>
          <a:p>
            <a:pPr marL="45720" indent="0">
              <a:buNone/>
            </a:pPr>
            <a:r>
              <a:rPr lang="ru-RU" sz="1800" b="1" dirty="0" smtClean="0"/>
              <a:t>Содержание </a:t>
            </a:r>
            <a:r>
              <a:rPr lang="ru-RU" sz="1800" b="1" dirty="0"/>
              <a:t>ГТС ( страховые взносы) - </a:t>
            </a:r>
            <a:r>
              <a:rPr lang="ru-RU" sz="1800" dirty="0"/>
              <a:t>22 185 руб.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066995"/>
            <a:ext cx="3516817" cy="26376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66995"/>
            <a:ext cx="4736527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8918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1464</TotalTime>
  <Words>1985</Words>
  <Application>Microsoft Office PowerPoint</Application>
  <PresentationFormat>Экран (4:3)</PresentationFormat>
  <Paragraphs>208</Paragraphs>
  <Slides>23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Перспектива</vt:lpstr>
      <vt:lpstr>Отчет главы Чернопенского сельского поселения Костромского муниципального района Костромской области Зубовой Е.Н.  за 2023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главы Чернопенского сельского поселения Костромского муниципального района Костромской области Зубовой Е.Н. за 2022 год</dc:title>
  <dc:creator>User</dc:creator>
  <cp:lastModifiedBy>User</cp:lastModifiedBy>
  <cp:revision>116</cp:revision>
  <dcterms:created xsi:type="dcterms:W3CDTF">2023-02-27T08:26:42Z</dcterms:created>
  <dcterms:modified xsi:type="dcterms:W3CDTF">2024-03-05T08:02:01Z</dcterms:modified>
</cp:coreProperties>
</file>